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3"/>
  </p:notesMasterIdLst>
  <p:handoutMasterIdLst>
    <p:handoutMasterId r:id="rId54"/>
  </p:handoutMasterIdLst>
  <p:sldIdLst>
    <p:sldId id="347" r:id="rId2"/>
    <p:sldId id="265" r:id="rId3"/>
    <p:sldId id="379" r:id="rId4"/>
    <p:sldId id="355" r:id="rId5"/>
    <p:sldId id="371" r:id="rId6"/>
    <p:sldId id="356" r:id="rId7"/>
    <p:sldId id="357" r:id="rId8"/>
    <p:sldId id="358" r:id="rId9"/>
    <p:sldId id="359" r:id="rId10"/>
    <p:sldId id="360" r:id="rId11"/>
    <p:sldId id="361" r:id="rId12"/>
    <p:sldId id="362" r:id="rId13"/>
    <p:sldId id="363" r:id="rId14"/>
    <p:sldId id="364" r:id="rId15"/>
    <p:sldId id="365" r:id="rId16"/>
    <p:sldId id="366" r:id="rId17"/>
    <p:sldId id="367" r:id="rId18"/>
    <p:sldId id="368" r:id="rId19"/>
    <p:sldId id="369" r:id="rId20"/>
    <p:sldId id="370" r:id="rId21"/>
    <p:sldId id="349" r:id="rId22"/>
    <p:sldId id="279" r:id="rId23"/>
    <p:sldId id="350" r:id="rId24"/>
    <p:sldId id="342" r:id="rId25"/>
    <p:sldId id="278" r:id="rId26"/>
    <p:sldId id="319" r:id="rId27"/>
    <p:sldId id="320" r:id="rId28"/>
    <p:sldId id="282" r:id="rId29"/>
    <p:sldId id="351" r:id="rId30"/>
    <p:sldId id="334" r:id="rId31"/>
    <p:sldId id="352" r:id="rId32"/>
    <p:sldId id="283" r:id="rId33"/>
    <p:sldId id="284" r:id="rId34"/>
    <p:sldId id="338" r:id="rId35"/>
    <p:sldId id="323" r:id="rId36"/>
    <p:sldId id="374" r:id="rId37"/>
    <p:sldId id="373" r:id="rId38"/>
    <p:sldId id="380" r:id="rId39"/>
    <p:sldId id="381" r:id="rId40"/>
    <p:sldId id="376" r:id="rId41"/>
    <p:sldId id="375" r:id="rId42"/>
    <p:sldId id="377" r:id="rId43"/>
    <p:sldId id="378" r:id="rId44"/>
    <p:sldId id="309" r:id="rId45"/>
    <p:sldId id="310" r:id="rId46"/>
    <p:sldId id="311" r:id="rId47"/>
    <p:sldId id="312" r:id="rId48"/>
    <p:sldId id="313" r:id="rId49"/>
    <p:sldId id="314" r:id="rId50"/>
    <p:sldId id="315" r:id="rId51"/>
    <p:sldId id="354" r:id="rId5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61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105611F-8288-4CE4-BD08-8DADAE394DBA}" type="datetimeFigureOut">
              <a:rPr lang="tr-TR" smtClean="0"/>
              <a:t>26.2.2017</a:t>
            </a:fld>
            <a:endParaRPr lang="tr-TR"/>
          </a:p>
        </p:txBody>
      </p:sp>
      <p:sp>
        <p:nvSpPr>
          <p:cNvPr id="4" name="Alt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2F9419D-A989-45D5-A024-E8F9A6B70CCF}" type="slidenum">
              <a:rPr lang="tr-TR" smtClean="0"/>
              <a:t>‹#›</a:t>
            </a:fld>
            <a:endParaRPr lang="tr-TR"/>
          </a:p>
        </p:txBody>
      </p:sp>
    </p:spTree>
    <p:extLst>
      <p:ext uri="{BB962C8B-B14F-4D97-AF65-F5344CB8AC3E}">
        <p14:creationId xmlns:p14="http://schemas.microsoft.com/office/powerpoint/2010/main" val="1756879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D7DEEA-6591-449C-882D-B7C0F6C010E2}" type="datetimeFigureOut">
              <a:rPr lang="tr-TR" smtClean="0"/>
              <a:t>26.2.2017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27D947-A582-414A-9B69-4A12CC205279}" type="slidenum">
              <a:rPr lang="tr-TR" smtClean="0"/>
              <a:t>‹#›</a:t>
            </a:fld>
            <a:endParaRPr lang="tr-TR"/>
          </a:p>
        </p:txBody>
      </p:sp>
    </p:spTree>
    <p:extLst>
      <p:ext uri="{BB962C8B-B14F-4D97-AF65-F5344CB8AC3E}">
        <p14:creationId xmlns:p14="http://schemas.microsoft.com/office/powerpoint/2010/main" val="282163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227D947-A582-414A-9B69-4A12CC205279}" type="slidenum">
              <a:rPr lang="tr-TR" smtClean="0"/>
              <a:t>25</a:t>
            </a:fld>
            <a:endParaRPr lang="tr-TR"/>
          </a:p>
        </p:txBody>
      </p:sp>
    </p:spTree>
    <p:extLst>
      <p:ext uri="{BB962C8B-B14F-4D97-AF65-F5344CB8AC3E}">
        <p14:creationId xmlns:p14="http://schemas.microsoft.com/office/powerpoint/2010/main" val="100888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A23720DD-5B6D-40BF-8493-A6B52D484E6B}" type="datetimeFigureOut">
              <a:rPr lang="tr-TR" smtClean="0"/>
              <a:t>26.2.2017</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26.2.2017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26.2.2017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26.2.2017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26.2.2017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26.2.2017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A23720DD-5B6D-40BF-8493-A6B52D484E6B}" type="datetimeFigureOut">
              <a:rPr lang="tr-TR" smtClean="0"/>
              <a:t>26.2.2017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A23720DD-5B6D-40BF-8493-A6B52D484E6B}" type="datetimeFigureOut">
              <a:rPr lang="tr-TR" smtClean="0"/>
              <a:t>26.2.2017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26.2.2017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26.2.2017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26.2.2017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3720DD-5B6D-40BF-8493-A6B52D484E6B}" type="datetimeFigureOut">
              <a:rPr lang="tr-TR" smtClean="0"/>
              <a:t>26.2.2017</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02176B-0E47-46AC-8F43-DAB4B8A37D06}"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60648"/>
            <a:ext cx="8229600" cy="360040"/>
          </a:xfrm>
        </p:spPr>
        <p:txBody>
          <a:bodyPr>
            <a:normAutofit fontScale="90000"/>
          </a:bodyPr>
          <a:lstStyle/>
          <a:p>
            <a:r>
              <a:rPr lang="tr-TR" dirty="0" smtClean="0"/>
              <a:t>  </a:t>
            </a:r>
            <a:endParaRPr lang="tr-TR" dirty="0"/>
          </a:p>
        </p:txBody>
      </p:sp>
      <p:sp>
        <p:nvSpPr>
          <p:cNvPr id="3" name="İçerik Yer Tutucusu 2"/>
          <p:cNvSpPr>
            <a:spLocks noGrp="1"/>
          </p:cNvSpPr>
          <p:nvPr>
            <p:ph idx="1"/>
          </p:nvPr>
        </p:nvSpPr>
        <p:spPr>
          <a:xfrm>
            <a:off x="457200" y="692696"/>
            <a:ext cx="8229600" cy="5631904"/>
          </a:xfrm>
        </p:spPr>
        <p:txBody>
          <a:bodyPr/>
          <a:lstStyle/>
          <a:p>
            <a:pPr marL="0" indent="0" algn="ctr">
              <a:buNone/>
            </a:pPr>
            <a:endParaRPr lang="tr-TR" sz="3200" b="1" dirty="0" smtClean="0">
              <a:solidFill>
                <a:srgbClr val="0070C0"/>
              </a:solidFill>
              <a:ea typeface="+mj-ea"/>
              <a:cs typeface="+mj-cs"/>
            </a:endParaRPr>
          </a:p>
          <a:p>
            <a:pPr marL="0" indent="0" algn="ctr">
              <a:buNone/>
            </a:pPr>
            <a:r>
              <a:rPr lang="tr-TR" sz="3200" b="1" dirty="0" smtClean="0">
                <a:solidFill>
                  <a:srgbClr val="0070C0"/>
                </a:solidFill>
                <a:ea typeface="+mj-ea"/>
                <a:cs typeface="+mj-cs"/>
              </a:rPr>
              <a:t>4483 </a:t>
            </a:r>
            <a:r>
              <a:rPr lang="tr-TR" sz="3200" b="1" dirty="0">
                <a:solidFill>
                  <a:srgbClr val="0070C0"/>
                </a:solidFill>
                <a:ea typeface="+mj-ea"/>
                <a:cs typeface="+mj-cs"/>
              </a:rPr>
              <a:t>SAYILI MEMURLARIN VE DİĞER KAMU GÖREVLİLERİNİN YARGILANMASI HAKKINDA KANUN VE UYGULAMALARI </a:t>
            </a:r>
            <a:r>
              <a:rPr lang="tr-TR" sz="3200" b="1" dirty="0" smtClean="0">
                <a:solidFill>
                  <a:srgbClr val="0070C0"/>
                </a:solidFill>
                <a:ea typeface="+mj-ea"/>
                <a:cs typeface="+mj-cs"/>
              </a:rPr>
              <a:t>SEMİNERİ</a:t>
            </a:r>
            <a:r>
              <a:rPr lang="tr-TR" sz="3200" b="1" dirty="0">
                <a:solidFill>
                  <a:srgbClr val="0070C0"/>
                </a:solidFill>
                <a:ea typeface="+mj-ea"/>
                <a:cs typeface="+mj-cs"/>
              </a:rPr>
              <a:t/>
            </a:r>
            <a:br>
              <a:rPr lang="tr-TR" sz="3200" b="1" dirty="0">
                <a:solidFill>
                  <a:srgbClr val="0070C0"/>
                </a:solidFill>
                <a:ea typeface="+mj-ea"/>
                <a:cs typeface="+mj-cs"/>
              </a:rPr>
            </a:br>
            <a:r>
              <a:rPr lang="tr-TR" sz="3200" b="1" dirty="0" smtClean="0">
                <a:solidFill>
                  <a:srgbClr val="0070C0"/>
                </a:solidFill>
                <a:ea typeface="+mj-ea"/>
                <a:cs typeface="+mj-cs"/>
              </a:rPr>
              <a:t>28/02/2017</a:t>
            </a:r>
          </a:p>
          <a:p>
            <a:endParaRPr lang="tr-TR" sz="3200" b="1" dirty="0">
              <a:solidFill>
                <a:srgbClr val="0070C0"/>
              </a:solidFill>
              <a:ea typeface="+mj-ea"/>
              <a:cs typeface="+mj-cs"/>
            </a:endParaRPr>
          </a:p>
          <a:p>
            <a:pPr marL="0" lvl="0" indent="0">
              <a:buClr>
                <a:srgbClr val="0BD0D9"/>
              </a:buClr>
              <a:buNone/>
            </a:pPr>
            <a:r>
              <a:rPr lang="tr-TR" sz="2800" b="1" dirty="0" smtClean="0">
                <a:solidFill>
                  <a:srgbClr val="0070C0"/>
                </a:solidFill>
              </a:rPr>
              <a:t>                             Mehmet TANIŞIR</a:t>
            </a:r>
          </a:p>
          <a:p>
            <a:pPr marL="0" lvl="0" indent="0">
              <a:buClr>
                <a:srgbClr val="0BD0D9"/>
              </a:buClr>
              <a:buNone/>
            </a:pPr>
            <a:r>
              <a:rPr lang="tr-TR" sz="2800" b="1" dirty="0" smtClean="0">
                <a:solidFill>
                  <a:srgbClr val="0070C0"/>
                </a:solidFill>
              </a:rPr>
              <a:t>                                Vali Yardımcısı</a:t>
            </a:r>
            <a:endParaRPr lang="tr-TR" dirty="0"/>
          </a:p>
        </p:txBody>
      </p:sp>
    </p:spTree>
    <p:extLst>
      <p:ext uri="{BB962C8B-B14F-4D97-AF65-F5344CB8AC3E}">
        <p14:creationId xmlns:p14="http://schemas.microsoft.com/office/powerpoint/2010/main" val="1455995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lgn="ctr" fontAlgn="base">
              <a:spcAft>
                <a:spcPct val="0"/>
              </a:spcAft>
            </a:pPr>
            <a:r>
              <a:rPr lang="tr-TR" sz="2800" b="1" dirty="0">
                <a:solidFill>
                  <a:srgbClr val="CC6600"/>
                </a:solidFill>
                <a:ea typeface="+mn-ea"/>
                <a:cs typeface="+mn-cs"/>
              </a:rPr>
              <a:t>ÖĞRENME TARİHİ</a:t>
            </a:r>
          </a:p>
        </p:txBody>
      </p:sp>
      <p:sp>
        <p:nvSpPr>
          <p:cNvPr id="3" name="İçerik Yer Tutucusu 2"/>
          <p:cNvSpPr>
            <a:spLocks noGrp="1"/>
          </p:cNvSpPr>
          <p:nvPr>
            <p:ph idx="1"/>
          </p:nvPr>
        </p:nvSpPr>
        <p:spPr/>
        <p:txBody>
          <a:bodyPr/>
          <a:lstStyle/>
          <a:p>
            <a:pPr marL="609600" indent="-609600"/>
            <a:r>
              <a:rPr lang="tr-TR" b="1" dirty="0"/>
              <a:t>Ön İnceleme konusu eylem veya işlemin yetkili</a:t>
            </a:r>
          </a:p>
          <a:p>
            <a:pPr marL="609600" indent="-609600"/>
            <a:r>
              <a:rPr lang="tr-TR" b="1" dirty="0"/>
              <a:t> merciler tarafından öğrenildiği tarihtir.</a:t>
            </a:r>
          </a:p>
          <a:p>
            <a:pPr marL="609600" indent="-609600"/>
            <a:r>
              <a:rPr lang="tr-TR" b="1" dirty="0"/>
              <a:t> Uygulamada, ön incelemeye yetkili merciin</a:t>
            </a:r>
          </a:p>
          <a:p>
            <a:pPr marL="609600" indent="-609600"/>
            <a:r>
              <a:rPr lang="tr-TR" b="1" dirty="0"/>
              <a:t> ön inceleme onay tarihi,  öğrenme tarihi olarak</a:t>
            </a:r>
          </a:p>
          <a:p>
            <a:pPr marL="609600" indent="-609600"/>
            <a:r>
              <a:rPr lang="tr-TR" b="1" dirty="0"/>
              <a:t> kullanılmaktadır.</a:t>
            </a:r>
            <a:endParaRPr lang="tr-TR" dirty="0"/>
          </a:p>
        </p:txBody>
      </p:sp>
    </p:spTree>
    <p:extLst>
      <p:ext uri="{BB962C8B-B14F-4D97-AF65-F5344CB8AC3E}">
        <p14:creationId xmlns:p14="http://schemas.microsoft.com/office/powerpoint/2010/main" val="25177939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lgn="ctr" fontAlgn="base">
              <a:spcAft>
                <a:spcPct val="0"/>
              </a:spcAft>
            </a:pPr>
            <a:r>
              <a:rPr lang="tr-TR" sz="2800" b="1" dirty="0">
                <a:solidFill>
                  <a:srgbClr val="CC6600"/>
                </a:solidFill>
                <a:ea typeface="+mn-ea"/>
                <a:cs typeface="+mn-cs"/>
              </a:rPr>
              <a:t>OLAY YERİ VE TARİHİ</a:t>
            </a:r>
          </a:p>
        </p:txBody>
      </p:sp>
      <p:sp>
        <p:nvSpPr>
          <p:cNvPr id="3" name="İçerik Yer Tutucusu 2"/>
          <p:cNvSpPr>
            <a:spLocks noGrp="1"/>
          </p:cNvSpPr>
          <p:nvPr>
            <p:ph idx="1"/>
          </p:nvPr>
        </p:nvSpPr>
        <p:spPr/>
        <p:txBody>
          <a:bodyPr/>
          <a:lstStyle/>
          <a:p>
            <a:pPr marL="609600" indent="-609600"/>
            <a:r>
              <a:rPr lang="tr-TR" b="1" dirty="0"/>
              <a:t>Ön İnceleme konusu işlem/işlemler veya </a:t>
            </a:r>
          </a:p>
          <a:p>
            <a:pPr marL="609600" indent="-609600"/>
            <a:r>
              <a:rPr lang="tr-TR" b="1" dirty="0"/>
              <a:t>eylem/eylemlerin  tesis veya işlendiği yer/yerler</a:t>
            </a:r>
          </a:p>
          <a:p>
            <a:pPr marL="609600" indent="-609600"/>
            <a:r>
              <a:rPr lang="tr-TR" b="1" dirty="0"/>
              <a:t> ile tarih/ tarihleri yazılır.</a:t>
            </a:r>
            <a:endParaRPr lang="tr-TR" dirty="0"/>
          </a:p>
        </p:txBody>
      </p:sp>
    </p:spTree>
    <p:extLst>
      <p:ext uri="{BB962C8B-B14F-4D97-AF65-F5344CB8AC3E}">
        <p14:creationId xmlns:p14="http://schemas.microsoft.com/office/powerpoint/2010/main" val="36076955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lgn="ctr" fontAlgn="base">
              <a:spcAft>
                <a:spcPct val="0"/>
              </a:spcAft>
            </a:pPr>
            <a:r>
              <a:rPr lang="tr-TR" sz="2600" b="1" dirty="0">
                <a:solidFill>
                  <a:srgbClr val="CC6600"/>
                </a:solidFill>
                <a:ea typeface="+mn-ea"/>
                <a:cs typeface="+mn-cs"/>
              </a:rPr>
              <a:t>HAKKINDA ÖN İNCELEME YAPILAN/YAPILANLAR</a:t>
            </a:r>
          </a:p>
        </p:txBody>
      </p:sp>
      <p:sp>
        <p:nvSpPr>
          <p:cNvPr id="3" name="İçerik Yer Tutucusu 2"/>
          <p:cNvSpPr>
            <a:spLocks noGrp="1"/>
          </p:cNvSpPr>
          <p:nvPr>
            <p:ph idx="1"/>
          </p:nvPr>
        </p:nvSpPr>
        <p:spPr/>
        <p:txBody>
          <a:bodyPr/>
          <a:lstStyle/>
          <a:p>
            <a:pPr marL="609600" indent="-609600"/>
            <a:r>
              <a:rPr lang="tr-TR" sz="2800" dirty="0"/>
              <a:t>Hakkında ön inceleme yapılanların ad ve </a:t>
            </a:r>
          </a:p>
          <a:p>
            <a:pPr marL="609600" indent="-609600"/>
            <a:r>
              <a:rPr lang="tr-TR" sz="2800" dirty="0"/>
              <a:t>soy adları ile görev unvan ve yerleri yazılır.</a:t>
            </a:r>
            <a:endParaRPr lang="tr-TR" dirty="0"/>
          </a:p>
        </p:txBody>
      </p:sp>
    </p:spTree>
    <p:extLst>
      <p:ext uri="{BB962C8B-B14F-4D97-AF65-F5344CB8AC3E}">
        <p14:creationId xmlns:p14="http://schemas.microsoft.com/office/powerpoint/2010/main" val="1260316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b="1" dirty="0">
                <a:solidFill>
                  <a:srgbClr val="CC6600"/>
                </a:solidFill>
                <a:latin typeface="Final Frontier"/>
                <a:ea typeface="Times New Roman"/>
                <a:cs typeface="Times New Roman"/>
              </a:rPr>
              <a:t>İNCELEME</a:t>
            </a:r>
            <a:endParaRPr lang="tr-TR" sz="2800" dirty="0"/>
          </a:p>
        </p:txBody>
      </p:sp>
      <p:sp>
        <p:nvSpPr>
          <p:cNvPr id="3" name="İçerik Yer Tutucusu 2"/>
          <p:cNvSpPr>
            <a:spLocks noGrp="1"/>
          </p:cNvSpPr>
          <p:nvPr>
            <p:ph idx="1"/>
          </p:nvPr>
        </p:nvSpPr>
        <p:spPr/>
        <p:txBody>
          <a:bodyPr/>
          <a:lstStyle/>
          <a:p>
            <a:pPr fontAlgn="base"/>
            <a:r>
              <a:rPr lang="tr-TR" b="1" dirty="0"/>
              <a:t>İnceleme bölümü inceleme konusu eylem veya </a:t>
            </a:r>
            <a:endParaRPr lang="tr-TR" dirty="0"/>
          </a:p>
          <a:p>
            <a:pPr fontAlgn="base"/>
            <a:r>
              <a:rPr lang="tr-TR" b="1" dirty="0"/>
              <a:t>işleme ilişkin suçun maddi unsurlarının</a:t>
            </a:r>
            <a:endParaRPr lang="tr-TR" dirty="0"/>
          </a:p>
          <a:p>
            <a:pPr fontAlgn="base"/>
            <a:r>
              <a:rPr lang="tr-TR" b="1" dirty="0"/>
              <a:t> sergilendiği bölümdür. Başka bir ifadeyle </a:t>
            </a:r>
            <a:endParaRPr lang="tr-TR" dirty="0"/>
          </a:p>
          <a:p>
            <a:pPr fontAlgn="base"/>
            <a:r>
              <a:rPr lang="tr-TR" b="1" dirty="0"/>
              <a:t>işlemin suç teşkil ettiğine dair delil niteliği </a:t>
            </a:r>
            <a:endParaRPr lang="tr-TR" dirty="0"/>
          </a:p>
          <a:p>
            <a:r>
              <a:rPr lang="tr-TR" b="1" dirty="0"/>
              <a:t>taşıyan  yazılı belge ve kayıtlardır</a:t>
            </a:r>
            <a:r>
              <a:rPr lang="tr-TR" b="1" dirty="0" smtClean="0"/>
              <a:t>.</a:t>
            </a:r>
          </a:p>
          <a:p>
            <a:r>
              <a:rPr lang="tr-TR" b="1" dirty="0" smtClean="0">
                <a:solidFill>
                  <a:srgbClr val="C00000"/>
                </a:solidFill>
              </a:rPr>
              <a:t>Bu inceleme bölümünde;</a:t>
            </a:r>
          </a:p>
          <a:p>
            <a:pPr marL="0" indent="0">
              <a:buNone/>
            </a:pPr>
            <a:r>
              <a:rPr lang="tr-TR" b="1" dirty="0" smtClean="0"/>
              <a:t>	-Toplanan Bilgi ve Belgeler</a:t>
            </a:r>
            <a:r>
              <a:rPr lang="tr-TR" b="1" dirty="0"/>
              <a:t>,</a:t>
            </a:r>
          </a:p>
          <a:p>
            <a:pPr marL="0" indent="0">
              <a:buNone/>
            </a:pPr>
            <a:r>
              <a:rPr lang="tr-TR" b="1" dirty="0"/>
              <a:t>	-Alınan İfade ve Beyanlar,</a:t>
            </a:r>
          </a:p>
          <a:p>
            <a:pPr marL="0" indent="0">
              <a:buNone/>
            </a:pPr>
            <a:r>
              <a:rPr lang="tr-TR" b="1" dirty="0"/>
              <a:t>	Yer alır.</a:t>
            </a:r>
          </a:p>
        </p:txBody>
      </p:sp>
    </p:spTree>
    <p:extLst>
      <p:ext uri="{BB962C8B-B14F-4D97-AF65-F5344CB8AC3E}">
        <p14:creationId xmlns:p14="http://schemas.microsoft.com/office/powerpoint/2010/main" val="2932158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lgn="ctr" fontAlgn="base">
              <a:spcAft>
                <a:spcPct val="0"/>
              </a:spcAft>
            </a:pPr>
            <a:r>
              <a:rPr lang="tr-TR" sz="2400" b="1" dirty="0">
                <a:solidFill>
                  <a:srgbClr val="CC6600"/>
                </a:solidFill>
                <a:ea typeface="+mn-ea"/>
                <a:cs typeface="+mn-cs"/>
              </a:rPr>
              <a:t>HAKKINDA ÖN İNCELEME YAPILAN/</a:t>
            </a:r>
            <a:br>
              <a:rPr lang="tr-TR" sz="2400" b="1" dirty="0">
                <a:solidFill>
                  <a:srgbClr val="CC6600"/>
                </a:solidFill>
                <a:ea typeface="+mn-ea"/>
                <a:cs typeface="+mn-cs"/>
              </a:rPr>
            </a:br>
            <a:r>
              <a:rPr lang="tr-TR" sz="2400" b="1" dirty="0">
                <a:solidFill>
                  <a:srgbClr val="CC6600"/>
                </a:solidFill>
                <a:ea typeface="+mn-ea"/>
                <a:cs typeface="+mn-cs"/>
              </a:rPr>
              <a:t>YAPILANLARIN İFADELERİ</a:t>
            </a:r>
          </a:p>
        </p:txBody>
      </p:sp>
      <p:sp>
        <p:nvSpPr>
          <p:cNvPr id="3" name="İçerik Yer Tutucusu 2"/>
          <p:cNvSpPr>
            <a:spLocks noGrp="1"/>
          </p:cNvSpPr>
          <p:nvPr>
            <p:ph idx="1"/>
          </p:nvPr>
        </p:nvSpPr>
        <p:spPr/>
        <p:txBody>
          <a:bodyPr/>
          <a:lstStyle/>
          <a:p>
            <a:pPr fontAlgn="base"/>
            <a:r>
              <a:rPr lang="tr-TR" b="1" dirty="0"/>
              <a:t>... . alınan ... tarihli ifadesinde</a:t>
            </a:r>
            <a:endParaRPr lang="tr-TR" dirty="0"/>
          </a:p>
          <a:p>
            <a:pPr fontAlgn="base"/>
            <a:r>
              <a:rPr lang="tr-TR" b="1" dirty="0"/>
              <a:t>hakkında ileri sürülen iddialara karşı aynen : (Ek:)</a:t>
            </a:r>
            <a:endParaRPr lang="tr-TR" dirty="0"/>
          </a:p>
          <a:p>
            <a:pPr fontAlgn="base"/>
            <a:r>
              <a:rPr lang="tr-TR" b="1" dirty="0"/>
              <a:t>“... </a:t>
            </a:r>
            <a:r>
              <a:rPr lang="tr-TR" b="1" dirty="0">
                <a:solidFill>
                  <a:srgbClr val="FF0000"/>
                </a:solidFill>
              </a:rPr>
              <a:t>Bu gerekçelerle hakkımda ileri sürülen iddiaları </a:t>
            </a:r>
            <a:r>
              <a:rPr lang="tr-TR" b="1" dirty="0" smtClean="0">
                <a:solidFill>
                  <a:srgbClr val="FF0000"/>
                </a:solidFill>
              </a:rPr>
              <a:t>kabul </a:t>
            </a:r>
            <a:r>
              <a:rPr lang="tr-TR" b="1" dirty="0">
                <a:solidFill>
                  <a:srgbClr val="FF0000"/>
                </a:solidFill>
              </a:rPr>
              <a:t>etmiyorum.” </a:t>
            </a:r>
            <a:r>
              <a:rPr lang="tr-TR" b="1" dirty="0"/>
              <a:t>şeklinde beyanda bulunmuştur. </a:t>
            </a:r>
            <a:endParaRPr lang="tr-TR" dirty="0"/>
          </a:p>
          <a:p>
            <a:endParaRPr lang="tr-TR" dirty="0"/>
          </a:p>
        </p:txBody>
      </p:sp>
    </p:spTree>
    <p:extLst>
      <p:ext uri="{BB962C8B-B14F-4D97-AF65-F5344CB8AC3E}">
        <p14:creationId xmlns:p14="http://schemas.microsoft.com/office/powerpoint/2010/main" val="25818387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lgn="ctr" fontAlgn="base">
              <a:spcAft>
                <a:spcPct val="0"/>
              </a:spcAft>
            </a:pPr>
            <a:r>
              <a:rPr lang="tr-TR" sz="2400" b="1" dirty="0">
                <a:solidFill>
                  <a:srgbClr val="CC6600"/>
                </a:solidFill>
                <a:ea typeface="+mn-ea"/>
                <a:cs typeface="+mn-cs"/>
              </a:rPr>
              <a:t>TANIK  İFADELERİ</a:t>
            </a:r>
          </a:p>
        </p:txBody>
      </p:sp>
      <p:sp>
        <p:nvSpPr>
          <p:cNvPr id="3" name="İçerik Yer Tutucusu 2"/>
          <p:cNvSpPr>
            <a:spLocks noGrp="1"/>
          </p:cNvSpPr>
          <p:nvPr>
            <p:ph idx="1"/>
          </p:nvPr>
        </p:nvSpPr>
        <p:spPr/>
        <p:txBody>
          <a:bodyPr/>
          <a:lstStyle/>
          <a:p>
            <a:pPr marL="609600" indent="-609600"/>
            <a:r>
              <a:rPr lang="tr-TR" b="1" dirty="0"/>
              <a:t>İncelenen olayla ilgili olarak, aydınlatılması görgü </a:t>
            </a:r>
            <a:r>
              <a:rPr lang="tr-TR" b="1" dirty="0" smtClean="0"/>
              <a:t> </a:t>
            </a:r>
            <a:r>
              <a:rPr lang="tr-TR" b="1" dirty="0"/>
              <a:t>tanıklarının ifadelerine  bağlı olan ve incelenen </a:t>
            </a:r>
            <a:r>
              <a:rPr lang="tr-TR" b="1" dirty="0" smtClean="0"/>
              <a:t>olayın </a:t>
            </a:r>
            <a:r>
              <a:rPr lang="tr-TR" b="1" dirty="0"/>
              <a:t>oluşumunu bizzat gören veya duyan </a:t>
            </a:r>
            <a:r>
              <a:rPr lang="tr-TR" b="1" dirty="0" smtClean="0"/>
              <a:t>kimselerin </a:t>
            </a:r>
            <a:r>
              <a:rPr lang="tr-TR" b="1" dirty="0"/>
              <a:t>ifadeleri tanık sıfatıyla alınmalıdır. </a:t>
            </a:r>
            <a:endParaRPr lang="en-US" b="1" dirty="0"/>
          </a:p>
          <a:p>
            <a:endParaRPr lang="tr-TR" dirty="0"/>
          </a:p>
        </p:txBody>
      </p:sp>
    </p:spTree>
    <p:extLst>
      <p:ext uri="{BB962C8B-B14F-4D97-AF65-F5344CB8AC3E}">
        <p14:creationId xmlns:p14="http://schemas.microsoft.com/office/powerpoint/2010/main" val="32796386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lgn="ctr" fontAlgn="base">
              <a:spcAft>
                <a:spcPct val="0"/>
              </a:spcAft>
            </a:pPr>
            <a:r>
              <a:rPr lang="tr-TR" sz="2400" b="1" dirty="0">
                <a:solidFill>
                  <a:srgbClr val="CC6600"/>
                </a:solidFill>
                <a:ea typeface="+mn-ea"/>
                <a:cs typeface="+mn-cs"/>
              </a:rPr>
              <a:t>BİLGİSİNE BAŞVURULANLARIN  İFADELERİ</a:t>
            </a:r>
          </a:p>
        </p:txBody>
      </p:sp>
      <p:sp>
        <p:nvSpPr>
          <p:cNvPr id="3" name="İçerik Yer Tutucusu 2"/>
          <p:cNvSpPr>
            <a:spLocks noGrp="1"/>
          </p:cNvSpPr>
          <p:nvPr>
            <p:ph idx="1"/>
          </p:nvPr>
        </p:nvSpPr>
        <p:spPr/>
        <p:txBody>
          <a:bodyPr/>
          <a:lstStyle/>
          <a:p>
            <a:pPr marL="609600" indent="-609600"/>
            <a:r>
              <a:rPr lang="tr-TR" b="1" dirty="0"/>
              <a:t>Tanıklar dışında dinlenen kişilerin ifadeleri olup, </a:t>
            </a:r>
          </a:p>
          <a:p>
            <a:pPr marL="609600" indent="-609600"/>
            <a:r>
              <a:rPr lang="tr-TR" b="1" dirty="0"/>
              <a:t>bu ifadeler alınırken ilgililere yemin ettirilmez.</a:t>
            </a:r>
            <a:r>
              <a:rPr lang="tr-TR" dirty="0"/>
              <a:t> </a:t>
            </a:r>
            <a:endParaRPr lang="en-US" dirty="0"/>
          </a:p>
          <a:p>
            <a:endParaRPr lang="tr-TR" dirty="0"/>
          </a:p>
        </p:txBody>
      </p:sp>
    </p:spTree>
    <p:extLst>
      <p:ext uri="{BB962C8B-B14F-4D97-AF65-F5344CB8AC3E}">
        <p14:creationId xmlns:p14="http://schemas.microsoft.com/office/powerpoint/2010/main" val="31701401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76672"/>
            <a:ext cx="8229600" cy="792088"/>
          </a:xfrm>
        </p:spPr>
        <p:txBody>
          <a:bodyPr>
            <a:normAutofit/>
          </a:bodyPr>
          <a:lstStyle/>
          <a:p>
            <a:pPr algn="ctr"/>
            <a:r>
              <a:rPr lang="tr-TR" sz="2800" b="1" dirty="0">
                <a:solidFill>
                  <a:srgbClr val="CC6600"/>
                </a:solidFill>
                <a:latin typeface="Final Frontier"/>
                <a:ea typeface="Times New Roman"/>
                <a:cs typeface="Times New Roman"/>
              </a:rPr>
              <a:t>DEĞERLENDİRME</a:t>
            </a:r>
            <a:endParaRPr lang="tr-TR" sz="2800" dirty="0"/>
          </a:p>
        </p:txBody>
      </p:sp>
      <p:sp>
        <p:nvSpPr>
          <p:cNvPr id="3" name="İçerik Yer Tutucusu 2"/>
          <p:cNvSpPr>
            <a:spLocks noGrp="1"/>
          </p:cNvSpPr>
          <p:nvPr>
            <p:ph idx="1"/>
          </p:nvPr>
        </p:nvSpPr>
        <p:spPr>
          <a:xfrm>
            <a:off x="179512" y="1484784"/>
            <a:ext cx="8712968" cy="4839816"/>
          </a:xfrm>
        </p:spPr>
        <p:txBody>
          <a:bodyPr>
            <a:normAutofit/>
          </a:bodyPr>
          <a:lstStyle/>
          <a:p>
            <a:pPr marL="0" indent="0">
              <a:buNone/>
            </a:pPr>
            <a:r>
              <a:rPr lang="tr-TR" b="1" dirty="0" smtClean="0"/>
              <a:t>	Konunun </a:t>
            </a:r>
            <a:r>
              <a:rPr lang="tr-TR" b="1" dirty="0"/>
              <a:t>bütün boyutlarıyla irdelendiği, </a:t>
            </a:r>
            <a:r>
              <a:rPr lang="tr-TR" b="1" dirty="0" smtClean="0"/>
              <a:t>tartışıldığı </a:t>
            </a:r>
            <a:r>
              <a:rPr lang="tr-TR" b="1" dirty="0"/>
              <a:t>ve inceleme konusu hakkında </a:t>
            </a:r>
            <a:r>
              <a:rPr lang="tr-TR" b="1" dirty="0" smtClean="0"/>
              <a:t>bir kanaate varılan bölümdür.</a:t>
            </a:r>
            <a:r>
              <a:rPr lang="tr-TR" b="1" dirty="0">
                <a:solidFill>
                  <a:srgbClr val="FF0033"/>
                </a:solidFill>
                <a:latin typeface="Times New Roman" pitchFamily="18" charset="0"/>
              </a:rPr>
              <a:t> </a:t>
            </a:r>
            <a:endParaRPr lang="tr-TR" b="1" dirty="0" smtClean="0">
              <a:solidFill>
                <a:srgbClr val="FF0033"/>
              </a:solidFill>
              <a:latin typeface="Times New Roman" pitchFamily="18" charset="0"/>
            </a:endParaRPr>
          </a:p>
          <a:p>
            <a:pPr marL="457200" lvl="1" indent="0" fontAlgn="base">
              <a:spcBef>
                <a:spcPct val="0"/>
              </a:spcBef>
              <a:spcAft>
                <a:spcPct val="0"/>
              </a:spcAft>
              <a:buClrTx/>
              <a:buSzTx/>
              <a:buNone/>
              <a:tabLst>
                <a:tab pos="457200" algn="l"/>
              </a:tabLst>
            </a:pPr>
            <a:r>
              <a:rPr lang="tr-TR" b="1" dirty="0" smtClean="0">
                <a:solidFill>
                  <a:srgbClr val="000000"/>
                </a:solidFill>
                <a:latin typeface="Times New Roman" pitchFamily="18" charset="0"/>
              </a:rPr>
              <a:t>	</a:t>
            </a:r>
            <a:r>
              <a:rPr lang="tr-TR" dirty="0" smtClean="0">
                <a:solidFill>
                  <a:srgbClr val="000000"/>
                </a:solidFill>
                <a:latin typeface="Times New Roman" pitchFamily="18" charset="0"/>
              </a:rPr>
              <a:t>Bu </a:t>
            </a:r>
            <a:r>
              <a:rPr lang="tr-TR" dirty="0">
                <a:solidFill>
                  <a:srgbClr val="000000"/>
                </a:solidFill>
                <a:latin typeface="Times New Roman" pitchFamily="18" charset="0"/>
              </a:rPr>
              <a:t>bölümde</a:t>
            </a:r>
            <a:r>
              <a:rPr lang="tr-TR" dirty="0" smtClean="0">
                <a:solidFill>
                  <a:srgbClr val="000000"/>
                </a:solidFill>
                <a:latin typeface="Times New Roman" pitchFamily="18" charset="0"/>
              </a:rPr>
              <a:t>, inceleme </a:t>
            </a:r>
            <a:r>
              <a:rPr lang="tr-TR" dirty="0">
                <a:solidFill>
                  <a:srgbClr val="000000"/>
                </a:solidFill>
                <a:latin typeface="Times New Roman" pitchFamily="18" charset="0"/>
              </a:rPr>
              <a:t>dosyasında konu ile doğrudan ilgili bilgi ve belgeler </a:t>
            </a:r>
            <a:r>
              <a:rPr lang="tr-TR" dirty="0" smtClean="0">
                <a:solidFill>
                  <a:srgbClr val="000000"/>
                </a:solidFill>
                <a:latin typeface="Times New Roman" pitchFamily="18" charset="0"/>
              </a:rPr>
              <a:t>irdelenir, muhbir </a:t>
            </a:r>
            <a:r>
              <a:rPr lang="tr-TR" dirty="0">
                <a:solidFill>
                  <a:srgbClr val="000000"/>
                </a:solidFill>
                <a:latin typeface="Times New Roman" pitchFamily="18" charset="0"/>
              </a:rPr>
              <a:t>ve müşteki iddiaları</a:t>
            </a:r>
            <a:r>
              <a:rPr lang="tr-TR" dirty="0" smtClean="0">
                <a:solidFill>
                  <a:srgbClr val="000000"/>
                </a:solidFill>
                <a:latin typeface="Times New Roman" pitchFamily="18" charset="0"/>
              </a:rPr>
              <a:t>, konu </a:t>
            </a:r>
            <a:r>
              <a:rPr lang="tr-TR" dirty="0">
                <a:solidFill>
                  <a:srgbClr val="000000"/>
                </a:solidFill>
                <a:latin typeface="Times New Roman" pitchFamily="18" charset="0"/>
              </a:rPr>
              <a:t>hakkında bilgisine başvurulanların ve tanıkların beyanları</a:t>
            </a:r>
            <a:r>
              <a:rPr lang="tr-TR" dirty="0" smtClean="0">
                <a:solidFill>
                  <a:srgbClr val="000000"/>
                </a:solidFill>
                <a:latin typeface="Times New Roman" pitchFamily="18" charset="0"/>
              </a:rPr>
              <a:t>, şikayet </a:t>
            </a:r>
            <a:r>
              <a:rPr lang="tr-TR" dirty="0">
                <a:solidFill>
                  <a:srgbClr val="000000"/>
                </a:solidFill>
                <a:latin typeface="Times New Roman" pitchFamily="18" charset="0"/>
              </a:rPr>
              <a:t>edilenlerin ifadeleri</a:t>
            </a:r>
            <a:r>
              <a:rPr lang="tr-TR" dirty="0" smtClean="0">
                <a:solidFill>
                  <a:srgbClr val="000000"/>
                </a:solidFill>
                <a:latin typeface="Times New Roman" pitchFamily="18" charset="0"/>
              </a:rPr>
              <a:t>, bilirkişi </a:t>
            </a:r>
            <a:r>
              <a:rPr lang="tr-TR" dirty="0">
                <a:solidFill>
                  <a:srgbClr val="000000"/>
                </a:solidFill>
                <a:latin typeface="Times New Roman" pitchFamily="18" charset="0"/>
              </a:rPr>
              <a:t>raporları</a:t>
            </a:r>
            <a:r>
              <a:rPr lang="tr-TR" dirty="0" smtClean="0">
                <a:solidFill>
                  <a:srgbClr val="000000"/>
                </a:solidFill>
                <a:latin typeface="Times New Roman" pitchFamily="18" charset="0"/>
              </a:rPr>
              <a:t>, inceleme </a:t>
            </a:r>
            <a:r>
              <a:rPr lang="tr-TR" dirty="0">
                <a:solidFill>
                  <a:srgbClr val="000000"/>
                </a:solidFill>
                <a:latin typeface="Times New Roman" pitchFamily="18" charset="0"/>
              </a:rPr>
              <a:t>tutanakları</a:t>
            </a:r>
            <a:r>
              <a:rPr lang="tr-TR" dirty="0" smtClean="0">
                <a:solidFill>
                  <a:srgbClr val="000000"/>
                </a:solidFill>
                <a:latin typeface="Times New Roman" pitchFamily="18" charset="0"/>
              </a:rPr>
              <a:t>, diğer </a:t>
            </a:r>
            <a:r>
              <a:rPr lang="tr-TR" dirty="0">
                <a:solidFill>
                  <a:srgbClr val="000000"/>
                </a:solidFill>
                <a:latin typeface="Times New Roman" pitchFamily="18" charset="0"/>
              </a:rPr>
              <a:t>kayıt ve </a:t>
            </a:r>
            <a:r>
              <a:rPr lang="tr-TR" dirty="0" smtClean="0">
                <a:solidFill>
                  <a:srgbClr val="000000"/>
                </a:solidFill>
                <a:latin typeface="Times New Roman" pitchFamily="18" charset="0"/>
              </a:rPr>
              <a:t>dokümanlar </a:t>
            </a:r>
            <a:r>
              <a:rPr lang="tr-TR" dirty="0">
                <a:solidFill>
                  <a:srgbClr val="000000"/>
                </a:solidFill>
                <a:latin typeface="Times New Roman" pitchFamily="18" charset="0"/>
              </a:rPr>
              <a:t>değerlendirilir</a:t>
            </a:r>
            <a:r>
              <a:rPr lang="tr-TR" dirty="0" smtClean="0">
                <a:solidFill>
                  <a:srgbClr val="000000"/>
                </a:solidFill>
                <a:latin typeface="Times New Roman" pitchFamily="18" charset="0"/>
              </a:rPr>
              <a:t>, tartışılır. Gerekirse </a:t>
            </a:r>
            <a:r>
              <a:rPr lang="tr-TR" dirty="0">
                <a:solidFill>
                  <a:srgbClr val="000000"/>
                </a:solidFill>
                <a:latin typeface="Times New Roman" pitchFamily="18" charset="0"/>
              </a:rPr>
              <a:t>karşılaştırmalı çözümler ve değerlendirmeler yapılır</a:t>
            </a:r>
            <a:r>
              <a:rPr lang="tr-TR" dirty="0" smtClean="0">
                <a:solidFill>
                  <a:srgbClr val="000000"/>
                </a:solidFill>
                <a:latin typeface="Times New Roman" pitchFamily="18" charset="0"/>
              </a:rPr>
              <a:t>. Belirlenen </a:t>
            </a:r>
            <a:r>
              <a:rPr lang="tr-TR" dirty="0">
                <a:solidFill>
                  <a:srgbClr val="000000"/>
                </a:solidFill>
                <a:latin typeface="Times New Roman" pitchFamily="18" charset="0"/>
              </a:rPr>
              <a:t>durum</a:t>
            </a:r>
            <a:r>
              <a:rPr lang="tr-TR" dirty="0" smtClean="0">
                <a:solidFill>
                  <a:srgbClr val="000000"/>
                </a:solidFill>
                <a:latin typeface="Times New Roman" pitchFamily="18" charset="0"/>
              </a:rPr>
              <a:t>, mevzuat hükümleri (Yasa, tüzük, yönetmelik, emir, genelge, yönergeler</a:t>
            </a:r>
            <a:r>
              <a:rPr lang="tr-TR" dirty="0">
                <a:solidFill>
                  <a:srgbClr val="000000"/>
                </a:solidFill>
                <a:latin typeface="Times New Roman" pitchFamily="18" charset="0"/>
              </a:rPr>
              <a:t>..)ile karşılaştırılarak suç unsurlarının tamam olup olmadığı</a:t>
            </a:r>
            <a:r>
              <a:rPr lang="tr-TR" dirty="0" smtClean="0">
                <a:solidFill>
                  <a:srgbClr val="000000"/>
                </a:solidFill>
                <a:latin typeface="Times New Roman" pitchFamily="18" charset="0"/>
              </a:rPr>
              <a:t>, gerekçeli </a:t>
            </a:r>
            <a:r>
              <a:rPr lang="tr-TR" dirty="0">
                <a:solidFill>
                  <a:srgbClr val="000000"/>
                </a:solidFill>
                <a:latin typeface="Times New Roman" pitchFamily="18" charset="0"/>
              </a:rPr>
              <a:t>bir biçimde ortaya konulur.</a:t>
            </a:r>
          </a:p>
          <a:p>
            <a:pPr marL="609600" indent="-609600"/>
            <a:endParaRPr lang="en-US" dirty="0"/>
          </a:p>
          <a:p>
            <a:endParaRPr lang="tr-TR" dirty="0"/>
          </a:p>
        </p:txBody>
      </p:sp>
    </p:spTree>
    <p:extLst>
      <p:ext uri="{BB962C8B-B14F-4D97-AF65-F5344CB8AC3E}">
        <p14:creationId xmlns:p14="http://schemas.microsoft.com/office/powerpoint/2010/main" val="4047975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lgn="ctr" fontAlgn="base">
              <a:spcAft>
                <a:spcPct val="0"/>
              </a:spcAft>
            </a:pPr>
            <a:r>
              <a:rPr lang="tr-TR" sz="2800" b="1" dirty="0">
                <a:solidFill>
                  <a:srgbClr val="CC6600"/>
                </a:solidFill>
                <a:ea typeface="+mn-ea"/>
                <a:cs typeface="+mn-cs"/>
              </a:rPr>
              <a:t>SONUÇ</a:t>
            </a:r>
          </a:p>
        </p:txBody>
      </p:sp>
      <p:sp>
        <p:nvSpPr>
          <p:cNvPr id="3" name="İçerik Yer Tutucusu 2"/>
          <p:cNvSpPr>
            <a:spLocks noGrp="1"/>
          </p:cNvSpPr>
          <p:nvPr>
            <p:ph idx="1"/>
          </p:nvPr>
        </p:nvSpPr>
        <p:spPr/>
        <p:txBody>
          <a:bodyPr>
            <a:normAutofit/>
          </a:bodyPr>
          <a:lstStyle/>
          <a:p>
            <a:pPr marL="609600" indent="-609600"/>
            <a:r>
              <a:rPr lang="tr-TR" sz="2800" dirty="0"/>
              <a:t>Sonuç bölümü; incelenen olayın somut olarak özetlendiği,</a:t>
            </a:r>
          </a:p>
          <a:p>
            <a:pPr marL="609600" indent="-609600"/>
            <a:r>
              <a:rPr lang="tr-TR" sz="2800" dirty="0" smtClean="0"/>
              <a:t>suçun </a:t>
            </a:r>
            <a:r>
              <a:rPr lang="tr-TR" sz="2800" dirty="0"/>
              <a:t>maddi unsurunun açık ve net bir şekilde ortaya </a:t>
            </a:r>
            <a:r>
              <a:rPr lang="tr-TR" sz="2800" dirty="0" smtClean="0"/>
              <a:t>konulduğu</a:t>
            </a:r>
            <a:r>
              <a:rPr lang="tr-TR" sz="2800" dirty="0"/>
              <a:t>, </a:t>
            </a:r>
            <a:endParaRPr lang="tr-TR" sz="2800" dirty="0" smtClean="0"/>
          </a:p>
          <a:p>
            <a:pPr marL="609600" indent="-609600"/>
            <a:r>
              <a:rPr lang="tr-TR" sz="2800" dirty="0" smtClean="0"/>
              <a:t>fiilin </a:t>
            </a:r>
            <a:r>
              <a:rPr lang="tr-TR" sz="2800" dirty="0"/>
              <a:t>neden suç teşkil ettiğine dair hukuki </a:t>
            </a:r>
          </a:p>
          <a:p>
            <a:pPr marL="609600" indent="-609600"/>
            <a:r>
              <a:rPr lang="tr-TR" sz="2800" dirty="0"/>
              <a:t>değerlendirmenin yapıldığı, </a:t>
            </a:r>
            <a:endParaRPr lang="tr-TR" sz="2800" dirty="0" smtClean="0"/>
          </a:p>
          <a:p>
            <a:pPr marL="609600" indent="-609600"/>
            <a:r>
              <a:rPr lang="tr-TR" sz="2800" dirty="0" smtClean="0"/>
              <a:t>fiil </a:t>
            </a:r>
            <a:r>
              <a:rPr lang="tr-TR" sz="2800" dirty="0"/>
              <a:t>ile fail arasında bağlantının </a:t>
            </a:r>
            <a:r>
              <a:rPr lang="tr-TR" sz="2800" dirty="0" smtClean="0"/>
              <a:t>kurulduğu </a:t>
            </a:r>
            <a:r>
              <a:rPr lang="tr-TR" sz="2800" dirty="0"/>
              <a:t>ve gerekçeli önerinin yapıldığı </a:t>
            </a:r>
            <a:endParaRPr lang="tr-TR" sz="2800" dirty="0" smtClean="0"/>
          </a:p>
          <a:p>
            <a:pPr marL="609600" indent="-609600"/>
            <a:r>
              <a:rPr lang="tr-TR" sz="2800" dirty="0" smtClean="0"/>
              <a:t>bölümdür</a:t>
            </a:r>
            <a:r>
              <a:rPr lang="tr-TR" sz="2800" dirty="0"/>
              <a:t>.</a:t>
            </a:r>
            <a:endParaRPr lang="tr-TR" dirty="0"/>
          </a:p>
        </p:txBody>
      </p:sp>
    </p:spTree>
    <p:extLst>
      <p:ext uri="{BB962C8B-B14F-4D97-AF65-F5344CB8AC3E}">
        <p14:creationId xmlns:p14="http://schemas.microsoft.com/office/powerpoint/2010/main" val="14131842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b="1" dirty="0">
                <a:solidFill>
                  <a:srgbClr val="CC6600"/>
                </a:solidFill>
              </a:rPr>
              <a:t>SONUÇ</a:t>
            </a:r>
            <a:endParaRPr lang="tr-TR" dirty="0"/>
          </a:p>
        </p:txBody>
      </p:sp>
      <p:sp>
        <p:nvSpPr>
          <p:cNvPr id="3" name="İçerik Yer Tutucusu 2"/>
          <p:cNvSpPr>
            <a:spLocks noGrp="1"/>
          </p:cNvSpPr>
          <p:nvPr>
            <p:ph idx="1"/>
          </p:nvPr>
        </p:nvSpPr>
        <p:spPr/>
        <p:txBody>
          <a:bodyPr>
            <a:normAutofit fontScale="85000" lnSpcReduction="20000"/>
          </a:bodyPr>
          <a:lstStyle/>
          <a:p>
            <a:pPr marL="0" lvl="0" indent="0" fontAlgn="base">
              <a:spcAft>
                <a:spcPct val="0"/>
              </a:spcAft>
              <a:buClr>
                <a:srgbClr val="3366FF"/>
              </a:buClr>
              <a:buSzPct val="80000"/>
              <a:buNone/>
            </a:pPr>
            <a:r>
              <a:rPr lang="tr-TR" sz="3200" kern="0" dirty="0" smtClean="0">
                <a:solidFill>
                  <a:srgbClr val="090FF7"/>
                </a:solidFill>
                <a:latin typeface="Times New Roman"/>
              </a:rPr>
              <a:t>	</a:t>
            </a:r>
            <a:r>
              <a:rPr lang="tr-TR" sz="3200" kern="0" dirty="0" smtClean="0">
                <a:latin typeface="Times New Roman"/>
              </a:rPr>
              <a:t>Sonuç olarak;</a:t>
            </a:r>
          </a:p>
          <a:p>
            <a:pPr marL="0" lvl="0" indent="0" fontAlgn="base">
              <a:spcAft>
                <a:spcPct val="0"/>
              </a:spcAft>
              <a:buClr>
                <a:srgbClr val="3366FF"/>
              </a:buClr>
              <a:buSzPct val="80000"/>
              <a:buNone/>
            </a:pPr>
            <a:r>
              <a:rPr lang="tr-TR" sz="3200" kern="0" dirty="0" smtClean="0">
                <a:latin typeface="Times New Roman"/>
              </a:rPr>
              <a:t>	a)Suç </a:t>
            </a:r>
            <a:r>
              <a:rPr lang="tr-TR" sz="3200" kern="0" dirty="0">
                <a:latin typeface="Times New Roman"/>
              </a:rPr>
              <a:t>unsurlarının tamam olduğunun anlaşılması halinde hakkında inceleme yapılanın eylem ve </a:t>
            </a:r>
            <a:r>
              <a:rPr lang="tr-TR" sz="3200" kern="0" dirty="0" smtClean="0">
                <a:latin typeface="Times New Roman"/>
              </a:rPr>
              <a:t>işlemlerine uyan yasa </a:t>
            </a:r>
            <a:r>
              <a:rPr lang="tr-TR" sz="3200" kern="0" dirty="0">
                <a:latin typeface="Times New Roman"/>
              </a:rPr>
              <a:t>maddeleri de belirtilerek 4483 Sayılı Memurlar </a:t>
            </a:r>
            <a:r>
              <a:rPr lang="tr-TR" sz="3200" kern="0" dirty="0" smtClean="0">
                <a:latin typeface="Times New Roman"/>
              </a:rPr>
              <a:t>ve Diğer </a:t>
            </a:r>
            <a:r>
              <a:rPr lang="tr-TR" sz="3200" kern="0" dirty="0">
                <a:latin typeface="Times New Roman"/>
              </a:rPr>
              <a:t>Kamu Görevlilerinin Yargılanması </a:t>
            </a:r>
            <a:r>
              <a:rPr lang="tr-TR" sz="3200" kern="0" dirty="0" smtClean="0">
                <a:latin typeface="Times New Roman"/>
              </a:rPr>
              <a:t>Hakkındaki Yasa’nın </a:t>
            </a:r>
            <a:r>
              <a:rPr lang="tr-TR" sz="3200" kern="0" dirty="0">
                <a:latin typeface="Times New Roman"/>
              </a:rPr>
              <a:t>6.maddesi gereğince </a:t>
            </a:r>
            <a:r>
              <a:rPr lang="tr-TR" sz="3200" b="1" u="sng" kern="0" dirty="0">
                <a:solidFill>
                  <a:srgbClr val="FF0066"/>
                </a:solidFill>
                <a:latin typeface="Times New Roman"/>
              </a:rPr>
              <a:t>SORUŞTURMA İZNİ VERİLMESİ,</a:t>
            </a:r>
          </a:p>
          <a:p>
            <a:pPr marL="0" lvl="0" indent="0" fontAlgn="base">
              <a:spcAft>
                <a:spcPct val="0"/>
              </a:spcAft>
              <a:buClr>
                <a:srgbClr val="3366FF"/>
              </a:buClr>
              <a:buSzPct val="80000"/>
              <a:buNone/>
            </a:pPr>
            <a:r>
              <a:rPr lang="tr-TR" sz="3200" b="1" kern="0" dirty="0" smtClean="0">
                <a:solidFill>
                  <a:srgbClr val="FF9900"/>
                </a:solidFill>
                <a:latin typeface="Times New Roman"/>
              </a:rPr>
              <a:t>	</a:t>
            </a:r>
            <a:r>
              <a:rPr lang="tr-TR" sz="3200" kern="0" dirty="0">
                <a:latin typeface="Times New Roman"/>
              </a:rPr>
              <a:t>b)Suç unsurlarının tamam olmadığının anlaşılması halinde ise 4483 Sayılı Yasa’nın 6.maddesi gereğince </a:t>
            </a:r>
            <a:r>
              <a:rPr lang="tr-TR" sz="3200" b="1" u="sng" kern="0" dirty="0">
                <a:solidFill>
                  <a:srgbClr val="FF0066"/>
                </a:solidFill>
                <a:latin typeface="Times New Roman"/>
              </a:rPr>
              <a:t>SORUŞTURMA İZNİ VERİLMEMESİ</a:t>
            </a:r>
            <a:r>
              <a:rPr lang="tr-TR" sz="3200" b="1" kern="0" dirty="0">
                <a:solidFill>
                  <a:srgbClr val="FF9900"/>
                </a:solidFill>
                <a:latin typeface="Times New Roman"/>
              </a:rPr>
              <a:t> </a:t>
            </a:r>
            <a:r>
              <a:rPr lang="tr-TR" sz="3200" b="1" kern="0" dirty="0" smtClean="0">
                <a:solidFill>
                  <a:srgbClr val="FF9900"/>
                </a:solidFill>
                <a:latin typeface="Times New Roman"/>
              </a:rPr>
              <a:t>,</a:t>
            </a:r>
          </a:p>
          <a:p>
            <a:pPr marL="0" lvl="0" indent="0" fontAlgn="base">
              <a:spcAft>
                <a:spcPct val="0"/>
              </a:spcAft>
              <a:buClr>
                <a:srgbClr val="3366FF"/>
              </a:buClr>
              <a:buSzPct val="80000"/>
              <a:buNone/>
            </a:pPr>
            <a:r>
              <a:rPr lang="tr-TR" sz="3200" b="1" kern="0" dirty="0">
                <a:solidFill>
                  <a:srgbClr val="FF9900"/>
                </a:solidFill>
                <a:latin typeface="Times New Roman"/>
              </a:rPr>
              <a:t>	</a:t>
            </a:r>
            <a:r>
              <a:rPr lang="tr-TR" sz="3200" b="1" kern="0" dirty="0" smtClean="0">
                <a:solidFill>
                  <a:srgbClr val="FF9900"/>
                </a:solidFill>
                <a:latin typeface="Times New Roman"/>
              </a:rPr>
              <a:t> </a:t>
            </a:r>
            <a:r>
              <a:rPr lang="tr-TR" sz="3200" kern="0" dirty="0">
                <a:latin typeface="Times New Roman"/>
              </a:rPr>
              <a:t>kanaati yazılır.</a:t>
            </a:r>
          </a:p>
          <a:p>
            <a:pPr marL="0" indent="0">
              <a:buNone/>
            </a:pPr>
            <a:endParaRPr lang="tr-TR" dirty="0"/>
          </a:p>
        </p:txBody>
      </p:sp>
    </p:spTree>
    <p:extLst>
      <p:ext uri="{BB962C8B-B14F-4D97-AF65-F5344CB8AC3E}">
        <p14:creationId xmlns:p14="http://schemas.microsoft.com/office/powerpoint/2010/main" val="462127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500" b="1" dirty="0">
                <a:solidFill>
                  <a:srgbClr val="CC6600"/>
                </a:solidFill>
                <a:latin typeface="Albertus Extra Bold" pitchFamily="34" charset="0"/>
              </a:rPr>
              <a:t>4483 SAYILI </a:t>
            </a:r>
            <a:r>
              <a:rPr lang="tr-TR" sz="2500" b="1" dirty="0" smtClean="0">
                <a:solidFill>
                  <a:srgbClr val="CC6600"/>
                </a:solidFill>
                <a:latin typeface="Albertus Extra Bold" pitchFamily="34" charset="0"/>
              </a:rPr>
              <a:t>KANUN UYARINCA ÖN İNCELEME ONAYI</a:t>
            </a:r>
            <a:endParaRPr lang="tr-TR" b="1" dirty="0"/>
          </a:p>
        </p:txBody>
      </p:sp>
      <p:sp>
        <p:nvSpPr>
          <p:cNvPr id="3" name="İçerik Yer Tutucusu 2"/>
          <p:cNvSpPr>
            <a:spLocks noGrp="1"/>
          </p:cNvSpPr>
          <p:nvPr>
            <p:ph idx="1"/>
          </p:nvPr>
        </p:nvSpPr>
        <p:spPr/>
        <p:txBody>
          <a:bodyPr/>
          <a:lstStyle/>
          <a:p>
            <a:r>
              <a:rPr lang="tr-TR" b="1" dirty="0" smtClean="0"/>
              <a:t>Eski Onay</a:t>
            </a:r>
            <a:r>
              <a:rPr lang="tr-TR" dirty="0" smtClean="0"/>
              <a:t>: </a:t>
            </a:r>
          </a:p>
          <a:p>
            <a:r>
              <a:rPr lang="tr-TR" dirty="0" smtClean="0"/>
              <a:t>« …iddiaları ile ilgili …. hakkında 4483  sayılı Kanun uyarınca ön inceleme,  </a:t>
            </a:r>
            <a:r>
              <a:rPr lang="tr-TR" dirty="0" smtClean="0">
                <a:solidFill>
                  <a:srgbClr val="FF0000"/>
                </a:solidFill>
              </a:rPr>
              <a:t>idari ve disiplin soruşturması</a:t>
            </a:r>
            <a:r>
              <a:rPr lang="tr-TR" dirty="0" smtClean="0"/>
              <a:t> yapılması…»</a:t>
            </a:r>
          </a:p>
          <a:p>
            <a:endParaRPr lang="tr-TR" dirty="0" smtClean="0"/>
          </a:p>
          <a:p>
            <a:r>
              <a:rPr lang="tr-TR" dirty="0" smtClean="0"/>
              <a:t>İdari soruşturma ile disiplin soruşturması arasındaki fark nedir?</a:t>
            </a:r>
          </a:p>
          <a:p>
            <a:endParaRPr lang="tr-TR" dirty="0"/>
          </a:p>
          <a:p>
            <a:endParaRPr lang="tr-TR" dirty="0" smtClean="0"/>
          </a:p>
        </p:txBody>
      </p:sp>
    </p:spTree>
    <p:extLst>
      <p:ext uri="{BB962C8B-B14F-4D97-AF65-F5344CB8AC3E}">
        <p14:creationId xmlns:p14="http://schemas.microsoft.com/office/powerpoint/2010/main" val="14106274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solidFill>
                  <a:srgbClr val="FF0000"/>
                </a:solidFill>
              </a:rPr>
              <a:t>TEVDİ RAPORU</a:t>
            </a:r>
          </a:p>
        </p:txBody>
      </p:sp>
      <p:sp>
        <p:nvSpPr>
          <p:cNvPr id="3" name="İçerik Yer Tutucusu 2"/>
          <p:cNvSpPr>
            <a:spLocks noGrp="1"/>
          </p:cNvSpPr>
          <p:nvPr>
            <p:ph idx="1"/>
          </p:nvPr>
        </p:nvSpPr>
        <p:spPr/>
        <p:txBody>
          <a:bodyPr anchor="ctr">
            <a:normAutofit fontScale="55000" lnSpcReduction="20000"/>
          </a:bodyPr>
          <a:lstStyle/>
          <a:p>
            <a:pPr marL="342900" lvl="0" indent="-342900" fontAlgn="base">
              <a:lnSpc>
                <a:spcPct val="90000"/>
              </a:lnSpc>
              <a:spcAft>
                <a:spcPct val="0"/>
              </a:spcAft>
              <a:buClr>
                <a:srgbClr val="3366FF"/>
              </a:buClr>
              <a:buSzPct val="80000"/>
              <a:buNone/>
              <a:defRPr/>
            </a:pPr>
            <a:r>
              <a:rPr lang="tr-TR" sz="1800" b="1" kern="0" dirty="0">
                <a:solidFill>
                  <a:srgbClr val="FF0033"/>
                </a:solidFill>
                <a:effectLst>
                  <a:outerShdw blurRad="38100" dist="38100" dir="2700000" algn="tl">
                    <a:srgbClr val="000000"/>
                  </a:outerShdw>
                </a:effectLst>
                <a:latin typeface="Times New Roman"/>
              </a:rPr>
              <a:t> </a:t>
            </a:r>
            <a:r>
              <a:rPr lang="tr-TR" sz="1800" b="1" kern="0" dirty="0" smtClean="0">
                <a:solidFill>
                  <a:srgbClr val="FF0033"/>
                </a:solidFill>
                <a:effectLst>
                  <a:outerShdw blurRad="38100" dist="38100" dir="2700000" algn="tl">
                    <a:srgbClr val="000000"/>
                  </a:outerShdw>
                </a:effectLst>
                <a:latin typeface="Times New Roman"/>
              </a:rPr>
              <a:t>      </a:t>
            </a:r>
            <a:r>
              <a:rPr lang="tr-TR" sz="2200" b="1" kern="0" dirty="0" smtClean="0">
                <a:solidFill>
                  <a:srgbClr val="FF0033"/>
                </a:solidFill>
                <a:effectLst>
                  <a:outerShdw blurRad="38100" dist="38100" dir="2700000" algn="tl">
                    <a:srgbClr val="000000"/>
                  </a:outerShdw>
                </a:effectLst>
                <a:latin typeface="+mj-lt"/>
              </a:rPr>
              <a:t> </a:t>
            </a:r>
            <a:r>
              <a:rPr lang="tr-TR" sz="2200" b="1" u="sng" kern="0" dirty="0" smtClean="0">
                <a:solidFill>
                  <a:srgbClr val="FF0033"/>
                </a:solidFill>
                <a:effectLst>
                  <a:outerShdw blurRad="38100" dist="38100" dir="2700000" algn="tl">
                    <a:srgbClr val="000000"/>
                  </a:outerShdw>
                </a:effectLst>
                <a:latin typeface="+mj-lt"/>
              </a:rPr>
              <a:t>BAŞLANGIÇ:</a:t>
            </a:r>
          </a:p>
          <a:p>
            <a:pPr marL="342900" lvl="0" indent="-342900" fontAlgn="base">
              <a:lnSpc>
                <a:spcPct val="90000"/>
              </a:lnSpc>
              <a:spcAft>
                <a:spcPct val="0"/>
              </a:spcAft>
              <a:buClr>
                <a:srgbClr val="3366FF"/>
              </a:buClr>
              <a:buSzPct val="80000"/>
              <a:buNone/>
              <a:defRPr/>
            </a:pPr>
            <a:r>
              <a:rPr lang="tr-TR" sz="2200" kern="0" dirty="0" smtClean="0">
                <a:latin typeface="+mj-lt"/>
              </a:rPr>
              <a:t>Bu </a:t>
            </a:r>
            <a:r>
              <a:rPr lang="tr-TR" sz="2200" kern="0" dirty="0">
                <a:latin typeface="+mj-lt"/>
              </a:rPr>
              <a:t>bölüme</a:t>
            </a:r>
            <a:r>
              <a:rPr lang="tr-TR" sz="2200" kern="0" dirty="0" smtClean="0">
                <a:latin typeface="+mj-lt"/>
              </a:rPr>
              <a:t>, Valilik Makamının ön inceleme onay emri </a:t>
            </a:r>
            <a:r>
              <a:rPr lang="tr-TR" sz="2200" kern="0" dirty="0">
                <a:latin typeface="+mj-lt"/>
              </a:rPr>
              <a:t>yazılmalıdır</a:t>
            </a:r>
            <a:r>
              <a:rPr lang="tr-TR" sz="2200" kern="0" dirty="0" smtClean="0">
                <a:latin typeface="+mj-lt"/>
              </a:rPr>
              <a:t>.</a:t>
            </a:r>
          </a:p>
          <a:p>
            <a:pPr marL="342900" lvl="0" indent="-342900" fontAlgn="base">
              <a:lnSpc>
                <a:spcPct val="90000"/>
              </a:lnSpc>
              <a:spcAft>
                <a:spcPct val="0"/>
              </a:spcAft>
              <a:buClr>
                <a:srgbClr val="3366FF"/>
              </a:buClr>
              <a:buSzPct val="80000"/>
              <a:buNone/>
              <a:defRPr/>
            </a:pPr>
            <a:endParaRPr lang="tr-TR" sz="2200" kern="0" dirty="0">
              <a:latin typeface="+mj-lt"/>
            </a:endParaRPr>
          </a:p>
          <a:p>
            <a:pPr marL="342900" lvl="0" indent="-342900" fontAlgn="base">
              <a:lnSpc>
                <a:spcPct val="90000"/>
              </a:lnSpc>
              <a:spcAft>
                <a:spcPct val="0"/>
              </a:spcAft>
              <a:buClr>
                <a:srgbClr val="3366FF"/>
              </a:buClr>
              <a:buSzPct val="80000"/>
              <a:buNone/>
              <a:defRPr/>
            </a:pPr>
            <a:r>
              <a:rPr lang="tr-TR" sz="2200" b="1" kern="0" dirty="0">
                <a:solidFill>
                  <a:srgbClr val="FF0033"/>
                </a:solidFill>
                <a:effectLst>
                  <a:outerShdw blurRad="38100" dist="38100" dir="2700000" algn="tl">
                    <a:srgbClr val="000000"/>
                  </a:outerShdw>
                </a:effectLst>
                <a:latin typeface="+mj-lt"/>
              </a:rPr>
              <a:t>       </a:t>
            </a:r>
            <a:r>
              <a:rPr lang="tr-TR" sz="2200" b="1" kern="0" dirty="0" smtClean="0">
                <a:solidFill>
                  <a:srgbClr val="FF0033"/>
                </a:solidFill>
                <a:effectLst>
                  <a:outerShdw blurRad="38100" dist="38100" dir="2700000" algn="tl">
                    <a:srgbClr val="000000"/>
                  </a:outerShdw>
                </a:effectLst>
                <a:latin typeface="+mj-lt"/>
              </a:rPr>
              <a:t> </a:t>
            </a:r>
            <a:r>
              <a:rPr lang="tr-TR" sz="2200" b="1" u="sng" kern="0" dirty="0">
                <a:solidFill>
                  <a:srgbClr val="FF0033"/>
                </a:solidFill>
                <a:effectLst>
                  <a:outerShdw blurRad="38100" dist="38100" dir="2700000" algn="tl">
                    <a:srgbClr val="000000"/>
                  </a:outerShdw>
                </a:effectLst>
                <a:latin typeface="+mj-lt"/>
              </a:rPr>
              <a:t>MUHBİR VE MÜŞTEKİ</a:t>
            </a:r>
            <a:r>
              <a:rPr lang="tr-TR" sz="2200" b="1" u="sng" kern="0" dirty="0">
                <a:solidFill>
                  <a:srgbClr val="0033CC"/>
                </a:solidFill>
                <a:effectLst>
                  <a:outerShdw blurRad="38100" dist="38100" dir="2700000" algn="tl">
                    <a:srgbClr val="000000"/>
                  </a:outerShdw>
                </a:effectLst>
                <a:latin typeface="+mj-lt"/>
              </a:rPr>
              <a:t> :</a:t>
            </a:r>
          </a:p>
          <a:p>
            <a:pPr marL="342900" lvl="0" indent="-342900" fontAlgn="base">
              <a:lnSpc>
                <a:spcPct val="90000"/>
              </a:lnSpc>
              <a:spcAft>
                <a:spcPct val="0"/>
              </a:spcAft>
              <a:buClr>
                <a:srgbClr val="3366FF"/>
              </a:buClr>
              <a:buSzPct val="80000"/>
              <a:buNone/>
              <a:defRPr/>
            </a:pPr>
            <a:r>
              <a:rPr lang="tr-TR" sz="2200" kern="0" dirty="0">
                <a:latin typeface="+mj-lt"/>
              </a:rPr>
              <a:t>Bu bölüme, </a:t>
            </a:r>
            <a:r>
              <a:rPr lang="tr-TR" sz="2200" kern="0" dirty="0" smtClean="0">
                <a:latin typeface="+mj-lt"/>
              </a:rPr>
              <a:t>varsa muhbir </a:t>
            </a:r>
            <a:r>
              <a:rPr lang="tr-TR" sz="2200" kern="0" dirty="0">
                <a:latin typeface="+mj-lt"/>
              </a:rPr>
              <a:t>yada şikayetçinin açık kimliği yoksa Kamu Hukuku  yazılmalıdır</a:t>
            </a:r>
            <a:r>
              <a:rPr lang="tr-TR" sz="2200" kern="0" dirty="0" smtClean="0">
                <a:latin typeface="+mj-lt"/>
              </a:rPr>
              <a:t>.</a:t>
            </a:r>
          </a:p>
          <a:p>
            <a:pPr marL="342900" lvl="0" indent="-342900" fontAlgn="base">
              <a:lnSpc>
                <a:spcPct val="90000"/>
              </a:lnSpc>
              <a:spcAft>
                <a:spcPct val="0"/>
              </a:spcAft>
              <a:buClr>
                <a:srgbClr val="3366FF"/>
              </a:buClr>
              <a:buSzPct val="80000"/>
              <a:buNone/>
              <a:defRPr/>
            </a:pPr>
            <a:endParaRPr lang="tr-TR" sz="2200" kern="0" dirty="0">
              <a:latin typeface="+mj-lt"/>
            </a:endParaRPr>
          </a:p>
          <a:p>
            <a:pPr marL="342900" lvl="0" indent="-342900" fontAlgn="base">
              <a:lnSpc>
                <a:spcPct val="90000"/>
              </a:lnSpc>
              <a:spcAft>
                <a:spcPct val="0"/>
              </a:spcAft>
              <a:buClr>
                <a:srgbClr val="3366FF"/>
              </a:buClr>
              <a:buSzPct val="80000"/>
              <a:buNone/>
              <a:defRPr/>
            </a:pPr>
            <a:r>
              <a:rPr lang="tr-TR" sz="2200" kern="0" dirty="0">
                <a:solidFill>
                  <a:srgbClr val="800000"/>
                </a:solidFill>
                <a:latin typeface="+mj-lt"/>
              </a:rPr>
              <a:t>	</a:t>
            </a:r>
            <a:r>
              <a:rPr lang="tr-TR" sz="2200" b="1" u="sng" kern="0" dirty="0" smtClean="0">
                <a:solidFill>
                  <a:srgbClr val="FF0033"/>
                </a:solidFill>
                <a:effectLst>
                  <a:outerShdw blurRad="38100" dist="38100" dir="2700000" algn="tl">
                    <a:srgbClr val="000000"/>
                  </a:outerShdw>
                </a:effectLst>
                <a:latin typeface="+mj-lt"/>
              </a:rPr>
              <a:t>İDDİA </a:t>
            </a:r>
            <a:r>
              <a:rPr lang="tr-TR" sz="2200" b="1" u="sng" kern="0" dirty="0">
                <a:solidFill>
                  <a:srgbClr val="FF0033"/>
                </a:solidFill>
                <a:effectLst>
                  <a:outerShdw blurRad="38100" dist="38100" dir="2700000" algn="tl">
                    <a:srgbClr val="000000"/>
                  </a:outerShdw>
                </a:effectLst>
                <a:latin typeface="+mj-lt"/>
              </a:rPr>
              <a:t>KONUSU</a:t>
            </a:r>
            <a:r>
              <a:rPr lang="tr-TR" sz="2200" b="1" u="sng" kern="0" dirty="0">
                <a:solidFill>
                  <a:srgbClr val="800000"/>
                </a:solidFill>
                <a:effectLst>
                  <a:outerShdw blurRad="38100" dist="38100" dir="2700000" algn="tl">
                    <a:srgbClr val="000000"/>
                  </a:outerShdw>
                </a:effectLst>
                <a:latin typeface="+mj-lt"/>
              </a:rPr>
              <a:t> :</a:t>
            </a:r>
            <a:r>
              <a:rPr lang="tr-TR" sz="2200" kern="0" dirty="0">
                <a:solidFill>
                  <a:srgbClr val="800000"/>
                </a:solidFill>
                <a:effectLst>
                  <a:outerShdw blurRad="38100" dist="38100" dir="2700000" algn="tl">
                    <a:srgbClr val="000000"/>
                  </a:outerShdw>
                </a:effectLst>
                <a:latin typeface="+mj-lt"/>
              </a:rPr>
              <a:t> </a:t>
            </a:r>
          </a:p>
          <a:p>
            <a:pPr marL="342900" lvl="0" indent="-342900" fontAlgn="base">
              <a:lnSpc>
                <a:spcPct val="90000"/>
              </a:lnSpc>
              <a:spcAft>
                <a:spcPct val="0"/>
              </a:spcAft>
              <a:buClr>
                <a:srgbClr val="3366FF"/>
              </a:buClr>
              <a:buSzPct val="80000"/>
              <a:buNone/>
              <a:defRPr/>
            </a:pPr>
            <a:r>
              <a:rPr lang="tr-TR" sz="2200" kern="0" dirty="0">
                <a:latin typeface="+mj-lt"/>
              </a:rPr>
              <a:t>Bu bölüme kamu hukuku veya muhbir yada şikayetçiden gelen iddia yazılmalıdır</a:t>
            </a:r>
            <a:r>
              <a:rPr lang="tr-TR" sz="2200" kern="0" dirty="0" smtClean="0">
                <a:latin typeface="+mj-lt"/>
              </a:rPr>
              <a:t>.</a:t>
            </a:r>
          </a:p>
          <a:p>
            <a:pPr marL="342900" lvl="0" indent="-342900" fontAlgn="base">
              <a:lnSpc>
                <a:spcPct val="90000"/>
              </a:lnSpc>
              <a:spcAft>
                <a:spcPct val="0"/>
              </a:spcAft>
              <a:buClr>
                <a:srgbClr val="3366FF"/>
              </a:buClr>
              <a:buSzPct val="80000"/>
              <a:buNone/>
              <a:defRPr/>
            </a:pPr>
            <a:endParaRPr lang="tr-TR" sz="2200" kern="0" dirty="0">
              <a:latin typeface="+mj-lt"/>
            </a:endParaRPr>
          </a:p>
          <a:p>
            <a:pPr marL="342900" indent="-342900" fontAlgn="base">
              <a:lnSpc>
                <a:spcPct val="90000"/>
              </a:lnSpc>
              <a:spcAft>
                <a:spcPct val="0"/>
              </a:spcAft>
              <a:buClr>
                <a:srgbClr val="3366FF"/>
              </a:buClr>
              <a:buSzPct val="80000"/>
              <a:buNone/>
              <a:defRPr/>
            </a:pPr>
            <a:r>
              <a:rPr lang="tr-TR" sz="2200" b="1" kern="0" dirty="0" smtClean="0">
                <a:solidFill>
                  <a:srgbClr val="FF0033"/>
                </a:solidFill>
                <a:effectLst>
                  <a:outerShdw blurRad="38100" dist="38100" dir="2700000" algn="tl">
                    <a:srgbClr val="000000"/>
                  </a:outerShdw>
                </a:effectLst>
                <a:latin typeface="+mj-lt"/>
              </a:rPr>
              <a:t>         </a:t>
            </a:r>
            <a:r>
              <a:rPr lang="tr-TR" sz="2200" b="1" u="sng" kern="0" dirty="0" smtClean="0">
                <a:solidFill>
                  <a:srgbClr val="FF0033"/>
                </a:solidFill>
                <a:effectLst>
                  <a:outerShdw blurRad="38100" dist="38100" dir="2700000" algn="tl">
                    <a:srgbClr val="000000"/>
                  </a:outerShdw>
                </a:effectLst>
                <a:latin typeface="+mj-lt"/>
              </a:rPr>
              <a:t>KAPSAM DIŞINDA BIRAKILAN KONULAR VE NEDENLERİ:</a:t>
            </a:r>
          </a:p>
          <a:p>
            <a:pPr marL="342900" indent="-342900" fontAlgn="base">
              <a:lnSpc>
                <a:spcPct val="90000"/>
              </a:lnSpc>
              <a:spcAft>
                <a:spcPct val="0"/>
              </a:spcAft>
              <a:buClr>
                <a:srgbClr val="3366FF"/>
              </a:buClr>
              <a:buSzPct val="80000"/>
              <a:buNone/>
              <a:defRPr/>
            </a:pPr>
            <a:r>
              <a:rPr lang="tr-TR" sz="2200" kern="0" dirty="0">
                <a:latin typeface="+mj-lt"/>
              </a:rPr>
              <a:t>  Düzenlenen raporda kapsam dışında bırakılan konu/konular ve nedenleri </a:t>
            </a:r>
            <a:r>
              <a:rPr lang="tr-TR" sz="2200" kern="0" dirty="0" err="1">
                <a:latin typeface="+mj-lt"/>
              </a:rPr>
              <a:t>beleirtilr</a:t>
            </a:r>
            <a:r>
              <a:rPr lang="tr-TR" sz="2200" kern="0" dirty="0">
                <a:latin typeface="+mj-lt"/>
              </a:rPr>
              <a:t>.</a:t>
            </a:r>
          </a:p>
          <a:p>
            <a:pPr marL="342900" lvl="0" indent="-342900" fontAlgn="base">
              <a:lnSpc>
                <a:spcPct val="90000"/>
              </a:lnSpc>
              <a:spcAft>
                <a:spcPct val="0"/>
              </a:spcAft>
              <a:buClr>
                <a:srgbClr val="3366FF"/>
              </a:buClr>
              <a:buSzPct val="80000"/>
              <a:buNone/>
              <a:defRPr/>
            </a:pPr>
            <a:endParaRPr lang="tr-TR" sz="2200" kern="0" dirty="0">
              <a:latin typeface="+mj-lt"/>
            </a:endParaRPr>
          </a:p>
          <a:p>
            <a:pPr marL="342900" lvl="0" indent="-342900" fontAlgn="base">
              <a:lnSpc>
                <a:spcPct val="90000"/>
              </a:lnSpc>
              <a:spcAft>
                <a:spcPct val="0"/>
              </a:spcAft>
              <a:buClr>
                <a:srgbClr val="3366FF"/>
              </a:buClr>
              <a:buSzPct val="80000"/>
              <a:buNone/>
              <a:defRPr/>
            </a:pPr>
            <a:r>
              <a:rPr lang="tr-TR" sz="2200" b="1" kern="0" dirty="0">
                <a:solidFill>
                  <a:srgbClr val="000000"/>
                </a:solidFill>
                <a:latin typeface="+mj-lt"/>
              </a:rPr>
              <a:t>	</a:t>
            </a:r>
            <a:r>
              <a:rPr lang="tr-TR" sz="2200" b="1" u="sng" kern="0" dirty="0" smtClean="0">
                <a:solidFill>
                  <a:srgbClr val="FF0033"/>
                </a:solidFill>
                <a:effectLst>
                  <a:outerShdw blurRad="38100" dist="38100" dir="2700000" algn="tl">
                    <a:srgbClr val="000000"/>
                  </a:outerShdw>
                </a:effectLst>
                <a:latin typeface="+mj-lt"/>
              </a:rPr>
              <a:t>HAKKINDA </a:t>
            </a:r>
            <a:r>
              <a:rPr lang="tr-TR" sz="2200" b="1" u="sng" kern="0" dirty="0">
                <a:solidFill>
                  <a:srgbClr val="FF0033"/>
                </a:solidFill>
                <a:effectLst>
                  <a:outerShdw blurRad="38100" dist="38100" dir="2700000" algn="tl">
                    <a:srgbClr val="000000"/>
                  </a:outerShdw>
                </a:effectLst>
                <a:latin typeface="+mj-lt"/>
              </a:rPr>
              <a:t>SORUŞTURMA YAPILMASI GEREKENLER</a:t>
            </a:r>
            <a:r>
              <a:rPr lang="tr-TR" sz="2200" b="1" u="sng" kern="0" dirty="0">
                <a:solidFill>
                  <a:srgbClr val="800000"/>
                </a:solidFill>
                <a:effectLst>
                  <a:outerShdw blurRad="38100" dist="38100" dir="2700000" algn="tl">
                    <a:srgbClr val="000000"/>
                  </a:outerShdw>
                </a:effectLst>
                <a:latin typeface="+mj-lt"/>
              </a:rPr>
              <a:t> :</a:t>
            </a:r>
          </a:p>
          <a:p>
            <a:pPr marL="342900" lvl="0" indent="-342900" fontAlgn="base">
              <a:lnSpc>
                <a:spcPct val="90000"/>
              </a:lnSpc>
              <a:spcAft>
                <a:spcPct val="0"/>
              </a:spcAft>
              <a:buClr>
                <a:srgbClr val="3366FF"/>
              </a:buClr>
              <a:buSzPct val="80000"/>
              <a:buNone/>
              <a:defRPr/>
            </a:pPr>
            <a:r>
              <a:rPr lang="tr-TR" sz="2200" kern="0" dirty="0">
                <a:latin typeface="+mj-lt"/>
              </a:rPr>
              <a:t>Cumhuriyet Başsavcılığına gönderilmesi </a:t>
            </a:r>
            <a:r>
              <a:rPr lang="tr-TR" sz="2200" kern="0" dirty="0" smtClean="0">
                <a:latin typeface="+mj-lt"/>
              </a:rPr>
              <a:t>halinde</a:t>
            </a:r>
          </a:p>
          <a:p>
            <a:pPr marL="342900" lvl="0" indent="-342900" fontAlgn="base">
              <a:lnSpc>
                <a:spcPct val="90000"/>
              </a:lnSpc>
              <a:spcAft>
                <a:spcPct val="0"/>
              </a:spcAft>
              <a:buClr>
                <a:srgbClr val="3366FF"/>
              </a:buClr>
              <a:buSzPct val="80000"/>
              <a:buNone/>
              <a:defRPr/>
            </a:pPr>
            <a:endParaRPr lang="tr-TR" sz="2200" kern="0" dirty="0">
              <a:latin typeface="+mj-lt"/>
            </a:endParaRPr>
          </a:p>
          <a:p>
            <a:pPr marL="342900" lvl="0" indent="-342900" fontAlgn="base">
              <a:lnSpc>
                <a:spcPct val="90000"/>
              </a:lnSpc>
              <a:spcAft>
                <a:spcPct val="0"/>
              </a:spcAft>
              <a:buClr>
                <a:srgbClr val="3366FF"/>
              </a:buClr>
              <a:buSzPct val="80000"/>
              <a:buNone/>
              <a:defRPr/>
            </a:pPr>
            <a:r>
              <a:rPr lang="tr-TR" sz="2200" b="1" dirty="0" smtClean="0">
                <a:solidFill>
                  <a:srgbClr val="FF0000"/>
                </a:solidFill>
                <a:latin typeface="+mj-lt"/>
              </a:rPr>
              <a:t>	</a:t>
            </a:r>
            <a:r>
              <a:rPr lang="tr-TR" sz="2200" b="1" u="sng" kern="0" dirty="0" smtClean="0">
                <a:solidFill>
                  <a:srgbClr val="FF0033"/>
                </a:solidFill>
                <a:effectLst>
                  <a:outerShdw blurRad="38100" dist="38100" dir="2700000" algn="tl">
                    <a:srgbClr val="000000"/>
                  </a:outerShdw>
                </a:effectLst>
                <a:latin typeface="+mj-lt"/>
              </a:rPr>
              <a:t>OLAY </a:t>
            </a:r>
            <a:r>
              <a:rPr lang="tr-TR" sz="2200" b="1" u="sng" kern="0" dirty="0">
                <a:solidFill>
                  <a:srgbClr val="FF0033"/>
                </a:solidFill>
                <a:effectLst>
                  <a:outerShdw blurRad="38100" dist="38100" dir="2700000" algn="tl">
                    <a:srgbClr val="000000"/>
                  </a:outerShdw>
                </a:effectLst>
                <a:latin typeface="+mj-lt"/>
              </a:rPr>
              <a:t>TARİHİ VE  </a:t>
            </a:r>
            <a:r>
              <a:rPr lang="tr-TR" sz="2200" b="1" u="sng" kern="0" dirty="0" smtClean="0">
                <a:solidFill>
                  <a:srgbClr val="FF0033"/>
                </a:solidFill>
                <a:effectLst>
                  <a:outerShdw blurRad="38100" dist="38100" dir="2700000" algn="tl">
                    <a:srgbClr val="000000"/>
                  </a:outerShdw>
                </a:effectLst>
                <a:latin typeface="+mj-lt"/>
              </a:rPr>
              <a:t>YERİ:</a:t>
            </a:r>
            <a:r>
              <a:rPr lang="tr-TR" sz="2200" b="1" u="sng" kern="0" dirty="0">
                <a:solidFill>
                  <a:srgbClr val="FF0033"/>
                </a:solidFill>
                <a:effectLst>
                  <a:outerShdw blurRad="38100" dist="38100" dir="2700000" algn="tl">
                    <a:srgbClr val="000000"/>
                  </a:outerShdw>
                </a:effectLst>
                <a:latin typeface="+mj-lt"/>
              </a:rPr>
              <a:t/>
            </a:r>
            <a:br>
              <a:rPr lang="tr-TR" sz="2200" b="1" u="sng" kern="0" dirty="0">
                <a:solidFill>
                  <a:srgbClr val="FF0033"/>
                </a:solidFill>
                <a:effectLst>
                  <a:outerShdw blurRad="38100" dist="38100" dir="2700000" algn="tl">
                    <a:srgbClr val="000000"/>
                  </a:outerShdw>
                </a:effectLst>
                <a:latin typeface="+mj-lt"/>
              </a:rPr>
            </a:br>
            <a:r>
              <a:rPr lang="tr-TR" sz="2200" b="1" u="sng" dirty="0">
                <a:solidFill>
                  <a:schemeClr val="hlink"/>
                </a:solidFill>
                <a:latin typeface="+mj-lt"/>
              </a:rPr>
              <a:t/>
            </a:r>
            <a:br>
              <a:rPr lang="tr-TR" sz="2200" b="1" u="sng" dirty="0">
                <a:solidFill>
                  <a:schemeClr val="hlink"/>
                </a:solidFill>
                <a:latin typeface="+mj-lt"/>
              </a:rPr>
            </a:br>
            <a:r>
              <a:rPr lang="tr-TR" sz="2200" kern="0" dirty="0">
                <a:latin typeface="+mj-lt"/>
              </a:rPr>
              <a:t>Bu bölüme, olayın işlendiği yeri ile olay tarihi yazılmalıdır.</a:t>
            </a:r>
            <a:br>
              <a:rPr lang="tr-TR" sz="2200" kern="0" dirty="0">
                <a:latin typeface="+mj-lt"/>
              </a:rPr>
            </a:br>
            <a:r>
              <a:rPr lang="tr-TR" sz="2200" b="1" dirty="0">
                <a:latin typeface="+mj-lt"/>
              </a:rPr>
              <a:t/>
            </a:r>
            <a:br>
              <a:rPr lang="tr-TR" sz="2200" b="1" dirty="0">
                <a:latin typeface="+mj-lt"/>
              </a:rPr>
            </a:br>
            <a:r>
              <a:rPr lang="tr-TR" sz="2200" b="1" u="sng" kern="0" dirty="0" smtClean="0">
                <a:solidFill>
                  <a:srgbClr val="FF0033"/>
                </a:solidFill>
                <a:effectLst>
                  <a:outerShdw blurRad="38100" dist="38100" dir="2700000" algn="tl">
                    <a:srgbClr val="000000"/>
                  </a:outerShdw>
                </a:effectLst>
                <a:latin typeface="+mj-lt"/>
              </a:rPr>
              <a:t>TAHLİL </a:t>
            </a:r>
            <a:r>
              <a:rPr lang="tr-TR" sz="2200" b="1" u="sng" kern="0" dirty="0">
                <a:solidFill>
                  <a:srgbClr val="FF0033"/>
                </a:solidFill>
                <a:effectLst>
                  <a:outerShdw blurRad="38100" dist="38100" dir="2700000" algn="tl">
                    <a:srgbClr val="000000"/>
                  </a:outerShdw>
                </a:effectLst>
                <a:latin typeface="+mj-lt"/>
              </a:rPr>
              <a:t>VE SONUÇ :</a:t>
            </a:r>
            <a:br>
              <a:rPr lang="tr-TR" sz="2200" b="1" u="sng" kern="0" dirty="0">
                <a:solidFill>
                  <a:srgbClr val="FF0033"/>
                </a:solidFill>
                <a:effectLst>
                  <a:outerShdw blurRad="38100" dist="38100" dir="2700000" algn="tl">
                    <a:srgbClr val="000000"/>
                  </a:outerShdw>
                </a:effectLst>
                <a:latin typeface="+mj-lt"/>
              </a:rPr>
            </a:br>
            <a:r>
              <a:rPr lang="tr-TR" sz="2200" b="1" dirty="0">
                <a:latin typeface="+mj-lt"/>
              </a:rPr>
              <a:t/>
            </a:r>
            <a:br>
              <a:rPr lang="tr-TR" sz="2200" b="1" dirty="0">
                <a:latin typeface="+mj-lt"/>
              </a:rPr>
            </a:br>
            <a:r>
              <a:rPr lang="tr-TR" sz="2200" b="1" dirty="0">
                <a:solidFill>
                  <a:schemeClr val="bg1"/>
                </a:solidFill>
                <a:latin typeface="+mj-lt"/>
              </a:rPr>
              <a:t>(Bu Bölüme, elde edilen bilgi ve belgeler tahlil edilerek, kanaat ve sonuç özet olarak yazılmalıdır.)</a:t>
            </a:r>
            <a:br>
              <a:rPr lang="tr-TR" sz="2200" b="1" dirty="0">
                <a:solidFill>
                  <a:schemeClr val="bg1"/>
                </a:solidFill>
                <a:latin typeface="+mj-lt"/>
              </a:rPr>
            </a:br>
            <a:r>
              <a:rPr lang="tr-TR" sz="2200" b="1" dirty="0">
                <a:solidFill>
                  <a:schemeClr val="bg1"/>
                </a:solidFill>
                <a:latin typeface="+mj-lt"/>
              </a:rPr>
              <a:t/>
            </a:r>
            <a:br>
              <a:rPr lang="tr-TR" sz="2200" b="1" dirty="0">
                <a:solidFill>
                  <a:schemeClr val="bg1"/>
                </a:solidFill>
                <a:latin typeface="+mj-lt"/>
              </a:rPr>
            </a:br>
            <a:endParaRPr lang="tr-TR" sz="2200" b="1" kern="0" dirty="0">
              <a:solidFill>
                <a:srgbClr val="000000"/>
              </a:solidFill>
              <a:effectLst>
                <a:outerShdw blurRad="38100" dist="38100" dir="2700000" algn="tl">
                  <a:srgbClr val="FFFFFF"/>
                </a:outerShdw>
              </a:effectLst>
              <a:latin typeface="+mj-lt"/>
            </a:endParaRPr>
          </a:p>
          <a:p>
            <a:pPr marL="342900" lvl="0" indent="-342900" fontAlgn="base">
              <a:lnSpc>
                <a:spcPct val="90000"/>
              </a:lnSpc>
              <a:spcAft>
                <a:spcPct val="0"/>
              </a:spcAft>
              <a:buClr>
                <a:srgbClr val="3366FF"/>
              </a:buClr>
              <a:buSzPct val="80000"/>
              <a:buNone/>
              <a:defRPr/>
            </a:pPr>
            <a:endParaRPr lang="tr-TR" sz="2000" b="1" kern="0" dirty="0">
              <a:solidFill>
                <a:srgbClr val="000000"/>
              </a:solidFill>
              <a:effectLst>
                <a:outerShdw blurRad="38100" dist="38100" dir="2700000" algn="tl">
                  <a:srgbClr val="FFFFFF"/>
                </a:outerShdw>
              </a:effectLst>
              <a:latin typeface="Times New Roman"/>
            </a:endParaRPr>
          </a:p>
          <a:p>
            <a:pPr marL="342900" lvl="0" indent="-342900" fontAlgn="base">
              <a:lnSpc>
                <a:spcPct val="90000"/>
              </a:lnSpc>
              <a:spcAft>
                <a:spcPct val="0"/>
              </a:spcAft>
              <a:buClr>
                <a:srgbClr val="3366FF"/>
              </a:buClr>
              <a:buSzPct val="80000"/>
              <a:buNone/>
              <a:defRPr/>
            </a:pPr>
            <a:r>
              <a:rPr lang="tr-TR" sz="1600" b="1" kern="0" dirty="0">
                <a:solidFill>
                  <a:srgbClr val="000000"/>
                </a:solidFill>
                <a:latin typeface="Times New Roman"/>
              </a:rPr>
              <a:t>		</a:t>
            </a:r>
            <a:endParaRPr lang="tr-TR" dirty="0"/>
          </a:p>
        </p:txBody>
      </p:sp>
    </p:spTree>
    <p:extLst>
      <p:ext uri="{BB962C8B-B14F-4D97-AF65-F5344CB8AC3E}">
        <p14:creationId xmlns:p14="http://schemas.microsoft.com/office/powerpoint/2010/main" val="14738556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Örnek Olay</a:t>
            </a:r>
            <a:endParaRPr lang="tr-TR" dirty="0"/>
          </a:p>
        </p:txBody>
      </p:sp>
      <p:sp>
        <p:nvSpPr>
          <p:cNvPr id="3" name="İçerik Yer Tutucusu 2"/>
          <p:cNvSpPr>
            <a:spLocks noGrp="1"/>
          </p:cNvSpPr>
          <p:nvPr>
            <p:ph idx="1"/>
          </p:nvPr>
        </p:nvSpPr>
        <p:spPr/>
        <p:txBody>
          <a:bodyPr/>
          <a:lstStyle/>
          <a:p>
            <a:r>
              <a:rPr lang="tr-TR" dirty="0" smtClean="0"/>
              <a:t>Ön inceleme sonucunda ilçe nüfus memurunun  değerli kağıtlar parasını zimmetine geçirdiği ve ilçe nüfus müdürünün de ilçe nüfus müdürlüğü iş ve işlemlerini hiç denetlemediği anlaşılmıştır. Hangi rapor/raporlar düzenlenecektir?</a:t>
            </a:r>
            <a:endParaRPr lang="tr-TR" dirty="0"/>
          </a:p>
        </p:txBody>
      </p:sp>
    </p:spTree>
    <p:extLst>
      <p:ext uri="{BB962C8B-B14F-4D97-AF65-F5344CB8AC3E}">
        <p14:creationId xmlns:p14="http://schemas.microsoft.com/office/powerpoint/2010/main" val="7483950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852704"/>
          </a:xfrm>
        </p:spPr>
        <p:txBody>
          <a:bodyPr>
            <a:normAutofit fontScale="90000"/>
          </a:bodyPr>
          <a:lstStyle/>
          <a:p>
            <a:pPr lvl="0" algn="ctr" fontAlgn="base">
              <a:lnSpc>
                <a:spcPct val="130000"/>
              </a:lnSpc>
              <a:spcAft>
                <a:spcPct val="0"/>
              </a:spcAft>
            </a:pPr>
            <a:r>
              <a:rPr lang="tr-TR" sz="2800" dirty="0">
                <a:solidFill>
                  <a:srgbClr val="CC6600"/>
                </a:solidFill>
                <a:latin typeface="Albertus Extra Bold" pitchFamily="34" charset="0"/>
                <a:ea typeface="+mn-ea"/>
                <a:cs typeface="+mn-cs"/>
              </a:rPr>
              <a:t/>
            </a:r>
            <a:br>
              <a:rPr lang="tr-TR" sz="2800" dirty="0">
                <a:solidFill>
                  <a:srgbClr val="CC6600"/>
                </a:solidFill>
                <a:latin typeface="Albertus Extra Bold" pitchFamily="34" charset="0"/>
                <a:ea typeface="+mn-ea"/>
                <a:cs typeface="+mn-cs"/>
              </a:rPr>
            </a:br>
            <a:r>
              <a:rPr lang="tr-TR" sz="2400" dirty="0">
                <a:solidFill>
                  <a:srgbClr val="CC6600"/>
                </a:solidFill>
                <a:latin typeface="Albertus Extra Bold" pitchFamily="34" charset="0"/>
                <a:ea typeface="+mn-ea"/>
                <a:cs typeface="+mn-cs"/>
              </a:rPr>
              <a:t/>
            </a:r>
            <a:br>
              <a:rPr lang="tr-TR" sz="2400" dirty="0">
                <a:solidFill>
                  <a:srgbClr val="CC6600"/>
                </a:solidFill>
                <a:latin typeface="Albertus Extra Bold" pitchFamily="34" charset="0"/>
                <a:ea typeface="+mn-ea"/>
                <a:cs typeface="+mn-cs"/>
              </a:rPr>
            </a:br>
            <a:r>
              <a:rPr lang="tr-TR" sz="2400" b="1" dirty="0">
                <a:solidFill>
                  <a:srgbClr val="CC6600"/>
                </a:solidFill>
                <a:latin typeface="Albertus Extra Bold" pitchFamily="34" charset="0"/>
              </a:rPr>
              <a:t>İŞLEME KONULMAYACAK İHBAR VE ŞİKAYETLER</a:t>
            </a:r>
            <a:endParaRPr lang="tr-TR" b="1" dirty="0"/>
          </a:p>
        </p:txBody>
      </p:sp>
      <p:sp>
        <p:nvSpPr>
          <p:cNvPr id="3" name="İçerik Yer Tutucusu 2"/>
          <p:cNvSpPr>
            <a:spLocks noGrp="1"/>
          </p:cNvSpPr>
          <p:nvPr>
            <p:ph idx="1"/>
          </p:nvPr>
        </p:nvSpPr>
        <p:spPr/>
        <p:txBody>
          <a:bodyPr>
            <a:normAutofit/>
          </a:bodyPr>
          <a:lstStyle/>
          <a:p>
            <a:pPr marL="609600" indent="-609600"/>
            <a:r>
              <a:rPr lang="tr-TR" sz="2800" b="1" dirty="0"/>
              <a:t>Bu Kanuna göre memurlar ve diğer kamu </a:t>
            </a:r>
            <a:r>
              <a:rPr lang="tr-TR" sz="2800" b="1" dirty="0" smtClean="0"/>
              <a:t>görevlileri hakkında </a:t>
            </a:r>
            <a:r>
              <a:rPr lang="tr-TR" sz="2800" b="1" dirty="0"/>
              <a:t>yapılacak ihbar ve şikâyetlerin </a:t>
            </a:r>
            <a:r>
              <a:rPr lang="tr-TR" sz="2800" b="1" dirty="0">
                <a:solidFill>
                  <a:srgbClr val="C00000"/>
                </a:solidFill>
              </a:rPr>
              <a:t>soyut ve genel </a:t>
            </a:r>
            <a:r>
              <a:rPr lang="tr-TR" sz="2800" b="1" dirty="0" smtClean="0">
                <a:solidFill>
                  <a:srgbClr val="C00000"/>
                </a:solidFill>
              </a:rPr>
              <a:t> nitelikte </a:t>
            </a:r>
            <a:r>
              <a:rPr lang="tr-TR" sz="2800" b="1" dirty="0">
                <a:solidFill>
                  <a:srgbClr val="C00000"/>
                </a:solidFill>
              </a:rPr>
              <a:t>olmaması</a:t>
            </a:r>
            <a:r>
              <a:rPr lang="tr-TR" sz="2800" b="1" dirty="0">
                <a:solidFill>
                  <a:srgbClr val="FFFF00"/>
                </a:solidFill>
              </a:rPr>
              <a:t>,</a:t>
            </a:r>
            <a:r>
              <a:rPr lang="tr-TR" sz="2800" b="1" dirty="0"/>
              <a:t> ihbar veya şikâyetlerde </a:t>
            </a:r>
            <a:r>
              <a:rPr lang="tr-TR" sz="2800" b="1" dirty="0">
                <a:solidFill>
                  <a:srgbClr val="C00000"/>
                </a:solidFill>
              </a:rPr>
              <a:t>kişi veya </a:t>
            </a:r>
            <a:r>
              <a:rPr lang="tr-TR" sz="2800" b="1" dirty="0" smtClean="0">
                <a:solidFill>
                  <a:srgbClr val="C00000"/>
                </a:solidFill>
              </a:rPr>
              <a:t>olay </a:t>
            </a:r>
            <a:r>
              <a:rPr lang="tr-TR" sz="2800" b="1" dirty="0">
                <a:solidFill>
                  <a:srgbClr val="C00000"/>
                </a:solidFill>
              </a:rPr>
              <a:t>belirtilmesi,</a:t>
            </a:r>
            <a:r>
              <a:rPr lang="tr-TR" sz="2800" b="1" dirty="0"/>
              <a:t> iddiaların </a:t>
            </a:r>
            <a:r>
              <a:rPr lang="tr-TR" sz="2800" b="1" dirty="0">
                <a:solidFill>
                  <a:srgbClr val="C00000"/>
                </a:solidFill>
              </a:rPr>
              <a:t>ciddî bulgu ve belgelere </a:t>
            </a:r>
            <a:r>
              <a:rPr lang="tr-TR" sz="2800" b="1" dirty="0" smtClean="0">
                <a:solidFill>
                  <a:srgbClr val="C00000"/>
                </a:solidFill>
              </a:rPr>
              <a:t>dayanması</a:t>
            </a:r>
            <a:r>
              <a:rPr lang="tr-TR" sz="2800" b="1" dirty="0">
                <a:solidFill>
                  <a:srgbClr val="C00000"/>
                </a:solidFill>
              </a:rPr>
              <a:t>, </a:t>
            </a:r>
            <a:r>
              <a:rPr lang="tr-TR" sz="2800" b="1" dirty="0"/>
              <a:t>ihbar veya şikâyet dilekçesinde </a:t>
            </a:r>
            <a:r>
              <a:rPr lang="tr-TR" sz="2800" b="1" dirty="0" smtClean="0"/>
              <a:t>dilekçe sahibinin </a:t>
            </a:r>
            <a:r>
              <a:rPr lang="tr-TR" sz="2800" b="1" dirty="0">
                <a:solidFill>
                  <a:srgbClr val="C00000"/>
                </a:solidFill>
              </a:rPr>
              <a:t>doğru ad, </a:t>
            </a:r>
            <a:r>
              <a:rPr lang="tr-TR" sz="2800" b="1" dirty="0" err="1">
                <a:solidFill>
                  <a:srgbClr val="C00000"/>
                </a:solidFill>
              </a:rPr>
              <a:t>soyad</a:t>
            </a:r>
            <a:r>
              <a:rPr lang="tr-TR" sz="2800" b="1" dirty="0">
                <a:solidFill>
                  <a:srgbClr val="C00000"/>
                </a:solidFill>
              </a:rPr>
              <a:t> ve imzası ile iş veya </a:t>
            </a:r>
            <a:r>
              <a:rPr lang="tr-TR" sz="2800" b="1" dirty="0" smtClean="0">
                <a:solidFill>
                  <a:srgbClr val="C00000"/>
                </a:solidFill>
              </a:rPr>
              <a:t>ikametgâh </a:t>
            </a:r>
            <a:r>
              <a:rPr lang="tr-TR" sz="2800" b="1" dirty="0">
                <a:solidFill>
                  <a:srgbClr val="C00000"/>
                </a:solidFill>
              </a:rPr>
              <a:t>adresinin bulunması </a:t>
            </a:r>
            <a:r>
              <a:rPr lang="tr-TR" sz="2800" b="1" dirty="0"/>
              <a:t>zorunludur</a:t>
            </a:r>
            <a:r>
              <a:rPr lang="tr-TR" sz="2800" b="1" dirty="0" smtClean="0"/>
              <a:t>.</a:t>
            </a:r>
            <a:endParaRPr lang="tr-TR" dirty="0"/>
          </a:p>
        </p:txBody>
      </p:sp>
    </p:spTree>
    <p:extLst>
      <p:ext uri="{BB962C8B-B14F-4D97-AF65-F5344CB8AC3E}">
        <p14:creationId xmlns:p14="http://schemas.microsoft.com/office/powerpoint/2010/main" val="40251942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Örnek Olay</a:t>
            </a:r>
            <a:endParaRPr lang="tr-TR" dirty="0"/>
          </a:p>
        </p:txBody>
      </p:sp>
      <p:sp>
        <p:nvSpPr>
          <p:cNvPr id="3" name="İçerik Yer Tutucusu 2"/>
          <p:cNvSpPr>
            <a:spLocks noGrp="1"/>
          </p:cNvSpPr>
          <p:nvPr>
            <p:ph idx="1"/>
          </p:nvPr>
        </p:nvSpPr>
        <p:spPr/>
        <p:txBody>
          <a:bodyPr/>
          <a:lstStyle/>
          <a:p>
            <a:r>
              <a:rPr lang="tr-TR" dirty="0" smtClean="0"/>
              <a:t>Ön incelemeciye verilen dosyadaki şikayet dilekçesi ile ilgili yaptırdığı araştırmada isim ve soyadın doğru olmadığı, böyle bir kimsenin bulunmadığı anlaşılmıştır. Ön incelemeci bu durumda ön inceleme raporu düzenlemeyi düşünmemekte, sürenin sonuna doğru yazıyla İl İdare Kuruluna bildirmesinin yeterli olduğunu düşünmektedir. Bu yaklaşım doğru mudur? </a:t>
            </a:r>
            <a:endParaRPr lang="tr-TR" dirty="0"/>
          </a:p>
        </p:txBody>
      </p:sp>
    </p:spTree>
    <p:extLst>
      <p:ext uri="{BB962C8B-B14F-4D97-AF65-F5344CB8AC3E}">
        <p14:creationId xmlns:p14="http://schemas.microsoft.com/office/powerpoint/2010/main" val="10704404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b="1" dirty="0">
                <a:solidFill>
                  <a:srgbClr val="CC6600"/>
                </a:solidFill>
                <a:latin typeface="Albertus Extra Bold" pitchFamily="34" charset="0"/>
              </a:rPr>
              <a:t>KARARLAR</a:t>
            </a:r>
            <a:endParaRPr lang="tr-TR" dirty="0"/>
          </a:p>
        </p:txBody>
      </p:sp>
      <p:sp>
        <p:nvSpPr>
          <p:cNvPr id="3" name="İçerik Yer Tutucusu 2"/>
          <p:cNvSpPr>
            <a:spLocks noGrp="1"/>
          </p:cNvSpPr>
          <p:nvPr>
            <p:ph idx="1"/>
          </p:nvPr>
        </p:nvSpPr>
        <p:spPr/>
        <p:txBody>
          <a:bodyPr/>
          <a:lstStyle/>
          <a:p>
            <a:pPr>
              <a:lnSpc>
                <a:spcPct val="115000"/>
              </a:lnSpc>
              <a:spcAft>
                <a:spcPts val="1000"/>
              </a:spcAft>
            </a:pPr>
            <a:r>
              <a:rPr lang="tr-TR" sz="2800" b="1" dirty="0">
                <a:latin typeface="Times New Roman"/>
                <a:ea typeface="Calibri"/>
                <a:cs typeface="Times New Roman"/>
              </a:rPr>
              <a:t>Memurlar ve diğer kamu görevlileri hakkında yapılacak ihbar ve şikayetlerde kişi ve/veya somut olay belirtilmesi halinde, izin vermeye yetkili merciin ön inceleme başlatmasının zorunlu olduğu </a:t>
            </a:r>
            <a:r>
              <a:rPr lang="tr-TR" sz="2800" b="1" dirty="0" err="1">
                <a:latin typeface="Times New Roman"/>
                <a:ea typeface="Calibri"/>
                <a:cs typeface="Times New Roman"/>
              </a:rPr>
              <a:t>hk</a:t>
            </a:r>
            <a:r>
              <a:rPr lang="tr-TR" sz="2800" b="1" dirty="0">
                <a:latin typeface="Times New Roman"/>
                <a:ea typeface="Calibri"/>
                <a:cs typeface="Times New Roman"/>
              </a:rPr>
              <a:t>.</a:t>
            </a:r>
            <a:r>
              <a:rPr lang="tr-TR" sz="2800" dirty="0">
                <a:latin typeface="Times New Roman"/>
                <a:ea typeface="Calibri"/>
                <a:cs typeface="Times New Roman"/>
              </a:rPr>
              <a:t> 17.9.2004 tarihinde oybirliğiyle karar verildi.  </a:t>
            </a:r>
            <a:r>
              <a:rPr lang="tr-TR" sz="2800" b="1" dirty="0">
                <a:solidFill>
                  <a:srgbClr val="C00000"/>
                </a:solidFill>
                <a:latin typeface="Times New Roman"/>
                <a:ea typeface="Calibri"/>
                <a:cs typeface="Times New Roman"/>
              </a:rPr>
              <a:t>D.1.D. K:2004/178 E:2004/152</a:t>
            </a:r>
            <a:endParaRPr lang="tr-TR" sz="2400" dirty="0">
              <a:solidFill>
                <a:srgbClr val="C00000"/>
              </a:solidFill>
              <a:latin typeface="Calibri"/>
              <a:ea typeface="Calibri"/>
              <a:cs typeface="Times New Roman"/>
            </a:endParaRPr>
          </a:p>
          <a:p>
            <a:endParaRPr lang="tr-TR" dirty="0"/>
          </a:p>
        </p:txBody>
      </p:sp>
    </p:spTree>
    <p:extLst>
      <p:ext uri="{BB962C8B-B14F-4D97-AF65-F5344CB8AC3E}">
        <p14:creationId xmlns:p14="http://schemas.microsoft.com/office/powerpoint/2010/main" val="40624554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48680"/>
            <a:ext cx="8229600" cy="1008112"/>
          </a:xfrm>
        </p:spPr>
        <p:txBody>
          <a:bodyPr>
            <a:normAutofit fontScale="90000"/>
          </a:bodyPr>
          <a:lstStyle/>
          <a:p>
            <a:pPr lvl="0" algn="ctr" fontAlgn="base">
              <a:lnSpc>
                <a:spcPct val="130000"/>
              </a:lnSpc>
              <a:spcAft>
                <a:spcPct val="0"/>
              </a:spcAft>
            </a:pPr>
            <a:r>
              <a:rPr lang="tr-TR" sz="2800" dirty="0">
                <a:solidFill>
                  <a:srgbClr val="CC6600"/>
                </a:solidFill>
                <a:latin typeface="Albertus Extra Bold" pitchFamily="34" charset="0"/>
                <a:ea typeface="+mn-ea"/>
                <a:cs typeface="+mn-cs"/>
              </a:rPr>
              <a:t/>
            </a:r>
            <a:br>
              <a:rPr lang="tr-TR" sz="2800" dirty="0">
                <a:solidFill>
                  <a:srgbClr val="CC6600"/>
                </a:solidFill>
                <a:latin typeface="Albertus Extra Bold" pitchFamily="34" charset="0"/>
                <a:ea typeface="+mn-ea"/>
                <a:cs typeface="+mn-cs"/>
              </a:rPr>
            </a:br>
            <a:r>
              <a:rPr lang="tr-TR" sz="2400" b="1" dirty="0">
                <a:solidFill>
                  <a:srgbClr val="CC6600"/>
                </a:solidFill>
                <a:latin typeface="Albertus Extra Bold" pitchFamily="34" charset="0"/>
                <a:ea typeface="+mn-ea"/>
                <a:cs typeface="+mn-cs"/>
              </a:rPr>
              <a:t>İŞLEME KONULMAYACAK İHBAR VE ŞİKAYETLER</a:t>
            </a:r>
          </a:p>
        </p:txBody>
      </p:sp>
      <p:sp>
        <p:nvSpPr>
          <p:cNvPr id="3" name="İçerik Yer Tutucusu 2"/>
          <p:cNvSpPr>
            <a:spLocks noGrp="1"/>
          </p:cNvSpPr>
          <p:nvPr>
            <p:ph idx="1"/>
          </p:nvPr>
        </p:nvSpPr>
        <p:spPr/>
        <p:txBody>
          <a:bodyPr>
            <a:normAutofit fontScale="92500" lnSpcReduction="10000"/>
          </a:bodyPr>
          <a:lstStyle/>
          <a:p>
            <a:pPr marL="609600" indent="-609600"/>
            <a:r>
              <a:rPr lang="tr-TR" sz="2800" b="1" dirty="0">
                <a:solidFill>
                  <a:srgbClr val="C00000"/>
                </a:solidFill>
                <a:cs typeface="Arial" pitchFamily="34" charset="0"/>
              </a:rPr>
              <a:t>Bu şartları </a:t>
            </a:r>
            <a:r>
              <a:rPr lang="tr-TR" sz="2800" b="1" dirty="0">
                <a:cs typeface="Arial" pitchFamily="34" charset="0"/>
              </a:rPr>
              <a:t>taşımayan </a:t>
            </a:r>
            <a:r>
              <a:rPr lang="tr-TR" sz="2800" b="1" dirty="0">
                <a:solidFill>
                  <a:srgbClr val="C00000"/>
                </a:solidFill>
                <a:cs typeface="Arial" pitchFamily="34" charset="0"/>
              </a:rPr>
              <a:t>ihbar ve şikâyetler </a:t>
            </a:r>
            <a:r>
              <a:rPr lang="tr-TR" sz="2800" b="1" dirty="0">
                <a:cs typeface="Arial" pitchFamily="34" charset="0"/>
              </a:rPr>
              <a:t>Cumhuriyet </a:t>
            </a:r>
            <a:r>
              <a:rPr lang="tr-TR" sz="2800" b="1" dirty="0" smtClean="0">
                <a:cs typeface="Arial" pitchFamily="34" charset="0"/>
              </a:rPr>
              <a:t>başsavcıları </a:t>
            </a:r>
            <a:r>
              <a:rPr lang="tr-TR" sz="2800" b="1" dirty="0">
                <a:cs typeface="Arial" pitchFamily="34" charset="0"/>
              </a:rPr>
              <a:t>ve izin vermeye yetkili merciler tarafından </a:t>
            </a:r>
            <a:r>
              <a:rPr lang="tr-TR" sz="2800" b="1" dirty="0" smtClean="0">
                <a:solidFill>
                  <a:srgbClr val="C00000"/>
                </a:solidFill>
                <a:cs typeface="Arial" pitchFamily="34" charset="0"/>
              </a:rPr>
              <a:t>işleme </a:t>
            </a:r>
            <a:r>
              <a:rPr lang="tr-TR" sz="2800" b="1" dirty="0">
                <a:solidFill>
                  <a:srgbClr val="C00000"/>
                </a:solidFill>
                <a:cs typeface="Arial" pitchFamily="34" charset="0"/>
              </a:rPr>
              <a:t>konulmaz </a:t>
            </a:r>
            <a:r>
              <a:rPr lang="tr-TR" sz="2800" b="1" dirty="0">
                <a:cs typeface="Arial" pitchFamily="34" charset="0"/>
              </a:rPr>
              <a:t>ve durum, ihbar veya şikâyette </a:t>
            </a:r>
            <a:r>
              <a:rPr lang="tr-TR" sz="2800" b="1" dirty="0" smtClean="0">
                <a:cs typeface="Arial" pitchFamily="34" charset="0"/>
              </a:rPr>
              <a:t>bulunana </a:t>
            </a:r>
            <a:r>
              <a:rPr lang="tr-TR" sz="2800" b="1" dirty="0">
                <a:cs typeface="Arial" pitchFamily="34" charset="0"/>
              </a:rPr>
              <a:t>bildirilir. </a:t>
            </a:r>
            <a:endParaRPr lang="tr-TR" sz="2800" b="1" dirty="0" smtClean="0">
              <a:cs typeface="Arial" pitchFamily="34" charset="0"/>
            </a:endParaRPr>
          </a:p>
          <a:p>
            <a:pPr marL="609600" indent="-609600"/>
            <a:r>
              <a:rPr lang="tr-TR" sz="2800" b="1" dirty="0" smtClean="0">
                <a:cs typeface="Arial" pitchFamily="34" charset="0"/>
              </a:rPr>
              <a:t>Ancak </a:t>
            </a:r>
            <a:r>
              <a:rPr lang="tr-TR" sz="2800" b="1" dirty="0">
                <a:cs typeface="Arial" pitchFamily="34" charset="0"/>
              </a:rPr>
              <a:t>iddiaların, sıhhati şüpheye </a:t>
            </a:r>
            <a:r>
              <a:rPr lang="tr-TR" sz="2800" b="1" dirty="0" smtClean="0">
                <a:cs typeface="Arial" pitchFamily="34" charset="0"/>
              </a:rPr>
              <a:t>mahal </a:t>
            </a:r>
            <a:r>
              <a:rPr lang="tr-TR" sz="2800" b="1" dirty="0">
                <a:cs typeface="Arial" pitchFamily="34" charset="0"/>
              </a:rPr>
              <a:t>vermeyecek </a:t>
            </a:r>
            <a:r>
              <a:rPr lang="tr-TR" sz="2800" b="1" dirty="0">
                <a:solidFill>
                  <a:srgbClr val="C00000"/>
                </a:solidFill>
                <a:cs typeface="Arial" pitchFamily="34" charset="0"/>
              </a:rPr>
              <a:t>belgelerle ortaya konulmuş olması </a:t>
            </a:r>
            <a:r>
              <a:rPr lang="tr-TR" sz="2800" b="1" dirty="0" smtClean="0">
                <a:cs typeface="Arial" pitchFamily="34" charset="0"/>
              </a:rPr>
              <a:t>halinde </a:t>
            </a:r>
            <a:r>
              <a:rPr lang="tr-TR" sz="2800" b="1" dirty="0">
                <a:solidFill>
                  <a:srgbClr val="C00000"/>
                </a:solidFill>
                <a:cs typeface="Arial" pitchFamily="34" charset="0"/>
              </a:rPr>
              <a:t>ad</a:t>
            </a:r>
            <a:r>
              <a:rPr lang="tr-TR" sz="2800" b="1" dirty="0" smtClean="0">
                <a:solidFill>
                  <a:srgbClr val="C00000"/>
                </a:solidFill>
                <a:cs typeface="Arial" pitchFamily="34" charset="0"/>
              </a:rPr>
              <a:t>, </a:t>
            </a:r>
            <a:r>
              <a:rPr lang="tr-TR" sz="2800" b="1" dirty="0" err="1" smtClean="0">
                <a:solidFill>
                  <a:srgbClr val="C00000"/>
                </a:solidFill>
                <a:cs typeface="Arial" pitchFamily="34" charset="0"/>
              </a:rPr>
              <a:t>soyad</a:t>
            </a:r>
            <a:r>
              <a:rPr lang="tr-TR" sz="2800" b="1" dirty="0" smtClean="0">
                <a:solidFill>
                  <a:srgbClr val="C00000"/>
                </a:solidFill>
                <a:cs typeface="Arial" pitchFamily="34" charset="0"/>
              </a:rPr>
              <a:t> </a:t>
            </a:r>
            <a:r>
              <a:rPr lang="tr-TR" sz="2800" b="1" dirty="0">
                <a:solidFill>
                  <a:srgbClr val="C00000"/>
                </a:solidFill>
                <a:cs typeface="Arial" pitchFamily="34" charset="0"/>
              </a:rPr>
              <a:t>ve imza ile iş veya ikametgâh adresinin </a:t>
            </a:r>
            <a:r>
              <a:rPr lang="tr-TR" sz="2800" b="1" dirty="0" smtClean="0">
                <a:solidFill>
                  <a:srgbClr val="C00000"/>
                </a:solidFill>
                <a:cs typeface="Arial" pitchFamily="34" charset="0"/>
              </a:rPr>
              <a:t>doğruluğu </a:t>
            </a:r>
            <a:r>
              <a:rPr lang="tr-TR" sz="2800" b="1" dirty="0">
                <a:solidFill>
                  <a:srgbClr val="C00000"/>
                </a:solidFill>
                <a:cs typeface="Arial" pitchFamily="34" charset="0"/>
              </a:rPr>
              <a:t>şartı </a:t>
            </a:r>
            <a:r>
              <a:rPr lang="tr-TR" sz="2800" b="1" dirty="0">
                <a:cs typeface="Arial" pitchFamily="34" charset="0"/>
              </a:rPr>
              <a:t>aranmaz. Başsavcılar ve yetkili merciler </a:t>
            </a:r>
            <a:r>
              <a:rPr lang="tr-TR" sz="2800" b="1" dirty="0" smtClean="0">
                <a:cs typeface="Arial" pitchFamily="34" charset="0"/>
              </a:rPr>
              <a:t>ihbarcı </a:t>
            </a:r>
            <a:r>
              <a:rPr lang="tr-TR" sz="2800" b="1" dirty="0">
                <a:cs typeface="Arial" pitchFamily="34" charset="0"/>
              </a:rPr>
              <a:t>veya şikâyetçinin kimlik bilgilerini gizli </a:t>
            </a:r>
            <a:r>
              <a:rPr lang="tr-TR" sz="2800" b="1" dirty="0" smtClean="0">
                <a:cs typeface="Arial" pitchFamily="34" charset="0"/>
              </a:rPr>
              <a:t>tutmak zorundadır.(mad.4)</a:t>
            </a:r>
            <a:endParaRPr lang="tr-TR" sz="2800" b="1" dirty="0">
              <a:cs typeface="Arial" pitchFamily="34" charset="0"/>
            </a:endParaRPr>
          </a:p>
          <a:p>
            <a:endParaRPr lang="tr-TR" dirty="0"/>
          </a:p>
        </p:txBody>
      </p:sp>
    </p:spTree>
    <p:extLst>
      <p:ext uri="{BB962C8B-B14F-4D97-AF65-F5344CB8AC3E}">
        <p14:creationId xmlns:p14="http://schemas.microsoft.com/office/powerpoint/2010/main" val="32369968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1008112"/>
          </a:xfrm>
        </p:spPr>
        <p:txBody>
          <a:bodyPr>
            <a:normAutofit/>
          </a:bodyPr>
          <a:lstStyle/>
          <a:p>
            <a:pPr algn="ctr"/>
            <a:r>
              <a:rPr lang="tr-TR" sz="2800" b="1" dirty="0" smtClean="0">
                <a:solidFill>
                  <a:srgbClr val="CC6600"/>
                </a:solidFill>
                <a:latin typeface="Albertus Extra Bold" pitchFamily="34" charset="0"/>
              </a:rPr>
              <a:t>AÇIKILAMALAR</a:t>
            </a:r>
            <a:endParaRPr lang="tr-TR" dirty="0"/>
          </a:p>
        </p:txBody>
      </p:sp>
      <p:sp>
        <p:nvSpPr>
          <p:cNvPr id="3" name="İçerik Yer Tutucusu 2"/>
          <p:cNvSpPr>
            <a:spLocks noGrp="1"/>
          </p:cNvSpPr>
          <p:nvPr>
            <p:ph idx="1"/>
          </p:nvPr>
        </p:nvSpPr>
        <p:spPr>
          <a:xfrm>
            <a:off x="457200" y="1556792"/>
            <a:ext cx="8229600" cy="4767808"/>
          </a:xfrm>
        </p:spPr>
        <p:txBody>
          <a:bodyPr/>
          <a:lstStyle/>
          <a:p>
            <a:pPr algn="just" fontAlgn="base">
              <a:spcAft>
                <a:spcPts val="0"/>
              </a:spcAft>
            </a:pPr>
            <a:r>
              <a:rPr lang="tr-TR" sz="2800" b="1" dirty="0">
                <a:solidFill>
                  <a:srgbClr val="000000"/>
                </a:solidFill>
                <a:latin typeface="Times New Roman"/>
                <a:ea typeface="Times New Roman"/>
              </a:rPr>
              <a:t>Muhbir (İhbarcı): </a:t>
            </a:r>
            <a:r>
              <a:rPr lang="tr-TR" sz="2800" dirty="0">
                <a:solidFill>
                  <a:srgbClr val="000000"/>
                </a:solidFill>
                <a:latin typeface="Times New Roman"/>
                <a:ea typeface="Times New Roman"/>
              </a:rPr>
              <a:t>İşlenmiş ya da işlendiği sanılan bir suçu yetkili makamlara bildiren, suçtan zarar görmeyen ve suçla ilişkisi bulunmayan kimsedir.</a:t>
            </a:r>
            <a:endParaRPr lang="tr-TR" sz="2800" dirty="0">
              <a:latin typeface="Times New Roman"/>
              <a:ea typeface="Times New Roman"/>
            </a:endParaRPr>
          </a:p>
          <a:p>
            <a:pPr algn="just" fontAlgn="base">
              <a:spcAft>
                <a:spcPts val="0"/>
              </a:spcAft>
            </a:pPr>
            <a:r>
              <a:rPr lang="tr-TR" sz="2800" dirty="0">
                <a:solidFill>
                  <a:srgbClr val="000000"/>
                </a:solidFill>
                <a:latin typeface="Times New Roman"/>
                <a:ea typeface="Times New Roman"/>
              </a:rPr>
              <a:t> </a:t>
            </a:r>
            <a:endParaRPr lang="tr-TR" sz="2800" dirty="0">
              <a:latin typeface="Times New Roman"/>
              <a:ea typeface="Times New Roman"/>
            </a:endParaRPr>
          </a:p>
          <a:p>
            <a:pPr algn="just" fontAlgn="base">
              <a:spcAft>
                <a:spcPts val="0"/>
              </a:spcAft>
            </a:pPr>
            <a:r>
              <a:rPr lang="tr-TR" sz="2800" b="1" dirty="0">
                <a:solidFill>
                  <a:srgbClr val="000000"/>
                </a:solidFill>
                <a:latin typeface="Times New Roman"/>
                <a:ea typeface="Times New Roman"/>
              </a:rPr>
              <a:t>Müşteki (Şikayetçi/Yakınıcı): </a:t>
            </a:r>
            <a:r>
              <a:rPr lang="tr-TR" sz="2800" dirty="0">
                <a:solidFill>
                  <a:srgbClr val="000000"/>
                </a:solidFill>
                <a:latin typeface="Times New Roman"/>
                <a:ea typeface="Times New Roman"/>
              </a:rPr>
              <a:t>Suçtan zarar gören ve yetkili makamlara bu suçu ihbar eden kişidir.</a:t>
            </a:r>
            <a:endParaRPr lang="tr-TR" sz="2800" dirty="0">
              <a:latin typeface="Times New Roman"/>
              <a:ea typeface="Times New Roman"/>
            </a:endParaRPr>
          </a:p>
          <a:p>
            <a:pPr algn="just" fontAlgn="base">
              <a:spcAft>
                <a:spcPts val="0"/>
              </a:spcAft>
            </a:pPr>
            <a:r>
              <a:rPr lang="tr-TR" sz="2800" dirty="0">
                <a:solidFill>
                  <a:srgbClr val="000000"/>
                </a:solidFill>
                <a:latin typeface="Times New Roman"/>
                <a:ea typeface="Times New Roman"/>
              </a:rPr>
              <a:t> </a:t>
            </a:r>
            <a:endParaRPr lang="tr-TR" sz="2800" dirty="0">
              <a:latin typeface="Times New Roman"/>
              <a:ea typeface="Times New Roman"/>
            </a:endParaRPr>
          </a:p>
          <a:p>
            <a:endParaRPr lang="tr-TR" dirty="0"/>
          </a:p>
        </p:txBody>
      </p:sp>
    </p:spTree>
    <p:extLst>
      <p:ext uri="{BB962C8B-B14F-4D97-AF65-F5344CB8AC3E}">
        <p14:creationId xmlns:p14="http://schemas.microsoft.com/office/powerpoint/2010/main" val="37350597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b="1" dirty="0">
                <a:solidFill>
                  <a:srgbClr val="CC6600"/>
                </a:solidFill>
                <a:latin typeface="Albertus Extra Bold" pitchFamily="34" charset="0"/>
              </a:rPr>
              <a:t>AÇIKILAMALAR</a:t>
            </a:r>
            <a:endParaRPr lang="tr-TR" dirty="0"/>
          </a:p>
        </p:txBody>
      </p:sp>
      <p:sp>
        <p:nvSpPr>
          <p:cNvPr id="3" name="İçerik Yer Tutucusu 2"/>
          <p:cNvSpPr>
            <a:spLocks noGrp="1"/>
          </p:cNvSpPr>
          <p:nvPr>
            <p:ph idx="1"/>
          </p:nvPr>
        </p:nvSpPr>
        <p:spPr/>
        <p:txBody>
          <a:bodyPr>
            <a:normAutofit fontScale="92500"/>
          </a:bodyPr>
          <a:lstStyle/>
          <a:p>
            <a:pPr algn="just" fontAlgn="base">
              <a:spcAft>
                <a:spcPts val="0"/>
              </a:spcAft>
            </a:pPr>
            <a:r>
              <a:rPr lang="tr-TR" sz="2800" b="1" dirty="0">
                <a:solidFill>
                  <a:srgbClr val="000000"/>
                </a:solidFill>
                <a:latin typeface="Times New Roman"/>
                <a:ea typeface="Times New Roman"/>
              </a:rPr>
              <a:t>ŞİKAYET :</a:t>
            </a:r>
            <a:r>
              <a:rPr lang="tr-TR" sz="2800" dirty="0">
                <a:solidFill>
                  <a:srgbClr val="000000"/>
                </a:solidFill>
                <a:latin typeface="Times New Roman"/>
                <a:ea typeface="Times New Roman"/>
              </a:rPr>
              <a:t> Suçtan zarar görenin bizzat yetkili makamlara başvurarak soruşturma açılmasını istemesidir. Şikayet yazılı ve sözlü olmak üzere iki şekilde yapılır. Şikayetin sözlü olarak yapılması halinde bir tutanak düzenlenmesi ve müştekiye imzalattırılması gerekir.</a:t>
            </a:r>
            <a:endParaRPr lang="tr-TR" sz="2800" dirty="0">
              <a:latin typeface="Times New Roman"/>
              <a:ea typeface="Times New Roman"/>
            </a:endParaRPr>
          </a:p>
          <a:p>
            <a:pPr algn="just" fontAlgn="base">
              <a:spcAft>
                <a:spcPts val="0"/>
              </a:spcAft>
            </a:pPr>
            <a:r>
              <a:rPr lang="tr-TR" sz="2800" dirty="0">
                <a:latin typeface="Times New Roman"/>
                <a:ea typeface="Times New Roman"/>
              </a:rPr>
              <a:t> </a:t>
            </a:r>
          </a:p>
          <a:p>
            <a:pPr algn="just" fontAlgn="base">
              <a:spcAft>
                <a:spcPts val="0"/>
              </a:spcAft>
            </a:pPr>
            <a:r>
              <a:rPr lang="tr-TR" sz="2800" b="1" dirty="0">
                <a:solidFill>
                  <a:srgbClr val="000000"/>
                </a:solidFill>
                <a:latin typeface="Times New Roman"/>
                <a:ea typeface="Times New Roman"/>
              </a:rPr>
              <a:t>İHBAR :</a:t>
            </a:r>
            <a:r>
              <a:rPr lang="tr-TR" sz="2800" dirty="0">
                <a:solidFill>
                  <a:srgbClr val="000000"/>
                </a:solidFill>
                <a:latin typeface="Times New Roman"/>
                <a:ea typeface="Times New Roman"/>
              </a:rPr>
              <a:t> Suçla ilişkisi bulunmayan bir kimse veya kimselerin suç işlendiğini yetkili makamlara bildirmesidir. Sözlü ihbarlarında bir tutanağa geçirilerek muhbire imzalattırılması gerekir.</a:t>
            </a:r>
            <a:endParaRPr lang="tr-TR" sz="2800" dirty="0">
              <a:latin typeface="Times New Roman"/>
              <a:ea typeface="Times New Roman"/>
            </a:endParaRPr>
          </a:p>
          <a:p>
            <a:endParaRPr lang="tr-TR" dirty="0"/>
          </a:p>
        </p:txBody>
      </p:sp>
    </p:spTree>
    <p:extLst>
      <p:ext uri="{BB962C8B-B14F-4D97-AF65-F5344CB8AC3E}">
        <p14:creationId xmlns:p14="http://schemas.microsoft.com/office/powerpoint/2010/main" val="3083611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04664"/>
            <a:ext cx="8229600" cy="792088"/>
          </a:xfrm>
        </p:spPr>
        <p:txBody>
          <a:bodyPr/>
          <a:lstStyle/>
          <a:p>
            <a:pPr lvl="0" algn="ctr" fontAlgn="base">
              <a:lnSpc>
                <a:spcPct val="130000"/>
              </a:lnSpc>
              <a:spcAft>
                <a:spcPct val="0"/>
              </a:spcAft>
            </a:pPr>
            <a:r>
              <a:rPr lang="tr-TR" sz="2800" b="1" dirty="0">
                <a:solidFill>
                  <a:srgbClr val="CC6600"/>
                </a:solidFill>
                <a:latin typeface="Albertus Extra Bold" pitchFamily="34" charset="0"/>
                <a:ea typeface="+mn-ea"/>
                <a:cs typeface="+mn-cs"/>
              </a:rPr>
              <a:t>ÖN İNCELEME YAPANLARIN YETKİSİ</a:t>
            </a:r>
          </a:p>
        </p:txBody>
      </p:sp>
      <p:sp>
        <p:nvSpPr>
          <p:cNvPr id="3" name="İçerik Yer Tutucusu 2"/>
          <p:cNvSpPr>
            <a:spLocks noGrp="1"/>
          </p:cNvSpPr>
          <p:nvPr>
            <p:ph idx="1"/>
          </p:nvPr>
        </p:nvSpPr>
        <p:spPr>
          <a:xfrm>
            <a:off x="457200" y="1484784"/>
            <a:ext cx="8229600" cy="4839816"/>
          </a:xfrm>
        </p:spPr>
        <p:txBody>
          <a:bodyPr>
            <a:normAutofit fontScale="92500" lnSpcReduction="20000"/>
          </a:bodyPr>
          <a:lstStyle/>
          <a:p>
            <a:pPr marL="609600" indent="-609600"/>
            <a:r>
              <a:rPr lang="tr-TR" sz="3000" dirty="0">
                <a:latin typeface="Times New Roman" pitchFamily="18" charset="0"/>
                <a:cs typeface="Times New Roman" pitchFamily="18" charset="0"/>
              </a:rPr>
              <a:t>Ön inceleme ile görevlendirilen kişi veya kişiler, </a:t>
            </a:r>
            <a:r>
              <a:rPr lang="tr-TR" sz="3000" dirty="0" smtClean="0">
                <a:solidFill>
                  <a:srgbClr val="FF0000"/>
                </a:solidFill>
                <a:latin typeface="Times New Roman" pitchFamily="18" charset="0"/>
                <a:cs typeface="Times New Roman" pitchFamily="18" charset="0"/>
              </a:rPr>
              <a:t>bakanlık müfettişleri </a:t>
            </a:r>
            <a:r>
              <a:rPr lang="tr-TR" sz="3000" dirty="0">
                <a:latin typeface="Times New Roman" pitchFamily="18" charset="0"/>
                <a:cs typeface="Times New Roman" pitchFamily="18" charset="0"/>
              </a:rPr>
              <a:t>ile kendilerini görevlendiren </a:t>
            </a:r>
            <a:r>
              <a:rPr lang="tr-TR" sz="3000" dirty="0">
                <a:solidFill>
                  <a:srgbClr val="FF0000"/>
                </a:solidFill>
                <a:latin typeface="Times New Roman" pitchFamily="18" charset="0"/>
                <a:cs typeface="Times New Roman" pitchFamily="18" charset="0"/>
              </a:rPr>
              <a:t>merciin bütün </a:t>
            </a:r>
            <a:r>
              <a:rPr lang="tr-TR" sz="3000" dirty="0" smtClean="0">
                <a:solidFill>
                  <a:srgbClr val="FF0000"/>
                </a:solidFill>
                <a:latin typeface="Times New Roman" pitchFamily="18" charset="0"/>
                <a:cs typeface="Times New Roman" pitchFamily="18" charset="0"/>
              </a:rPr>
              <a:t>yetkilerini </a:t>
            </a:r>
            <a:r>
              <a:rPr lang="tr-TR" sz="3000" dirty="0">
                <a:solidFill>
                  <a:srgbClr val="FF0000"/>
                </a:solidFill>
                <a:latin typeface="Times New Roman" pitchFamily="18" charset="0"/>
                <a:cs typeface="Times New Roman" pitchFamily="18" charset="0"/>
              </a:rPr>
              <a:t>haiz</a:t>
            </a:r>
            <a:r>
              <a:rPr lang="tr-TR" sz="3000" dirty="0">
                <a:latin typeface="Times New Roman" pitchFamily="18" charset="0"/>
                <a:cs typeface="Times New Roman" pitchFamily="18" charset="0"/>
              </a:rPr>
              <a:t> olup, bu Kanunda hüküm bulunmayan </a:t>
            </a:r>
            <a:r>
              <a:rPr lang="tr-TR" sz="3000" dirty="0" smtClean="0">
                <a:latin typeface="Times New Roman" pitchFamily="18" charset="0"/>
                <a:cs typeface="Times New Roman" pitchFamily="18" charset="0"/>
              </a:rPr>
              <a:t>hususlarda </a:t>
            </a:r>
            <a:r>
              <a:rPr lang="tr-TR" sz="3000" dirty="0">
                <a:solidFill>
                  <a:srgbClr val="FF0000"/>
                </a:solidFill>
                <a:latin typeface="Times New Roman" pitchFamily="18" charset="0"/>
                <a:cs typeface="Times New Roman" pitchFamily="18" charset="0"/>
              </a:rPr>
              <a:t>Ceza </a:t>
            </a:r>
            <a:r>
              <a:rPr lang="tr-TR" sz="3000" dirty="0" smtClean="0">
                <a:solidFill>
                  <a:srgbClr val="FF0000"/>
                </a:solidFill>
                <a:latin typeface="Times New Roman" pitchFamily="18" charset="0"/>
                <a:cs typeface="Times New Roman" pitchFamily="18" charset="0"/>
              </a:rPr>
              <a:t>Muhakemesi Kanununa </a:t>
            </a:r>
            <a:r>
              <a:rPr lang="tr-TR" sz="3000" dirty="0">
                <a:latin typeface="Times New Roman" pitchFamily="18" charset="0"/>
                <a:cs typeface="Times New Roman" pitchFamily="18" charset="0"/>
              </a:rPr>
              <a:t>göre </a:t>
            </a:r>
            <a:r>
              <a:rPr lang="tr-TR" sz="3000" dirty="0" smtClean="0">
                <a:latin typeface="Times New Roman" pitchFamily="18" charset="0"/>
                <a:cs typeface="Times New Roman" pitchFamily="18" charset="0"/>
              </a:rPr>
              <a:t>işlem </a:t>
            </a:r>
            <a:r>
              <a:rPr lang="tr-TR" sz="3000" dirty="0">
                <a:latin typeface="Times New Roman" pitchFamily="18" charset="0"/>
                <a:cs typeface="Times New Roman" pitchFamily="18" charset="0"/>
              </a:rPr>
              <a:t>yapabilirler; hakkında inceleme yapılan memur </a:t>
            </a:r>
            <a:r>
              <a:rPr lang="tr-TR" sz="3000" dirty="0" smtClean="0">
                <a:latin typeface="Times New Roman" pitchFamily="18" charset="0"/>
                <a:cs typeface="Times New Roman" pitchFamily="18" charset="0"/>
              </a:rPr>
              <a:t>veya </a:t>
            </a:r>
            <a:r>
              <a:rPr lang="tr-TR" sz="3000" dirty="0">
                <a:latin typeface="Times New Roman" pitchFamily="18" charset="0"/>
                <a:cs typeface="Times New Roman" pitchFamily="18" charset="0"/>
              </a:rPr>
              <a:t>diğer kamu </a:t>
            </a:r>
            <a:r>
              <a:rPr lang="tr-TR" sz="3000" dirty="0">
                <a:solidFill>
                  <a:srgbClr val="FF0000"/>
                </a:solidFill>
                <a:latin typeface="Times New Roman" pitchFamily="18" charset="0"/>
                <a:cs typeface="Times New Roman" pitchFamily="18" charset="0"/>
              </a:rPr>
              <a:t>görevlisinin ifadesini de almak suretiyle </a:t>
            </a:r>
            <a:r>
              <a:rPr lang="tr-TR" sz="3000" dirty="0" smtClean="0">
                <a:latin typeface="Times New Roman" pitchFamily="18" charset="0"/>
                <a:cs typeface="Times New Roman" pitchFamily="18" charset="0"/>
              </a:rPr>
              <a:t>yetkileri </a:t>
            </a:r>
            <a:r>
              <a:rPr lang="tr-TR" sz="3000" dirty="0">
                <a:latin typeface="Times New Roman" pitchFamily="18" charset="0"/>
                <a:cs typeface="Times New Roman" pitchFamily="18" charset="0"/>
              </a:rPr>
              <a:t>dahilinde bulunan gerekli </a:t>
            </a:r>
            <a:r>
              <a:rPr lang="tr-TR" sz="3000" dirty="0">
                <a:solidFill>
                  <a:srgbClr val="FF0000"/>
                </a:solidFill>
                <a:latin typeface="Times New Roman" pitchFamily="18" charset="0"/>
                <a:cs typeface="Times New Roman" pitchFamily="18" charset="0"/>
              </a:rPr>
              <a:t>bilgi ve belgeleri </a:t>
            </a:r>
            <a:r>
              <a:rPr lang="tr-TR" sz="3000" dirty="0" smtClean="0">
                <a:latin typeface="Times New Roman" pitchFamily="18" charset="0"/>
                <a:cs typeface="Times New Roman" pitchFamily="18" charset="0"/>
              </a:rPr>
              <a:t>toplayıp</a:t>
            </a:r>
            <a:r>
              <a:rPr lang="tr-TR" sz="3000" dirty="0">
                <a:latin typeface="Times New Roman" pitchFamily="18" charset="0"/>
                <a:cs typeface="Times New Roman" pitchFamily="18" charset="0"/>
              </a:rPr>
              <a:t>, görüşlerini içeren bir rapor düzenleyerek </a:t>
            </a:r>
            <a:r>
              <a:rPr lang="tr-TR" sz="3000" dirty="0" smtClean="0">
                <a:latin typeface="Times New Roman" pitchFamily="18" charset="0"/>
                <a:cs typeface="Times New Roman" pitchFamily="18" charset="0"/>
              </a:rPr>
              <a:t>durumu </a:t>
            </a:r>
            <a:r>
              <a:rPr lang="tr-TR" sz="3000" dirty="0">
                <a:latin typeface="Times New Roman" pitchFamily="18" charset="0"/>
                <a:cs typeface="Times New Roman" pitchFamily="18" charset="0"/>
              </a:rPr>
              <a:t>izin vermeye yetkili mercie sunarlar</a:t>
            </a:r>
            <a:r>
              <a:rPr lang="tr-TR" sz="3000" dirty="0" smtClean="0">
                <a:latin typeface="Times New Roman" pitchFamily="18" charset="0"/>
                <a:cs typeface="Times New Roman" pitchFamily="18" charset="0"/>
              </a:rPr>
              <a:t>.</a:t>
            </a:r>
          </a:p>
          <a:p>
            <a:pPr marL="609600" indent="-609600"/>
            <a:r>
              <a:rPr lang="tr-TR" sz="3000" dirty="0" smtClean="0">
                <a:latin typeface="Times New Roman" pitchFamily="18" charset="0"/>
                <a:cs typeface="Times New Roman" pitchFamily="18" charset="0"/>
              </a:rPr>
              <a:t>Yetkili merci bu rapor üzerine </a:t>
            </a:r>
            <a:r>
              <a:rPr lang="tr-TR" sz="3000" dirty="0" smtClean="0">
                <a:solidFill>
                  <a:srgbClr val="FF0000"/>
                </a:solidFill>
                <a:latin typeface="Times New Roman" pitchFamily="18" charset="0"/>
                <a:cs typeface="Times New Roman" pitchFamily="18" charset="0"/>
              </a:rPr>
              <a:t>«soruşturma izni verilmesine </a:t>
            </a:r>
            <a:r>
              <a:rPr lang="tr-TR" sz="3000" dirty="0">
                <a:latin typeface="Times New Roman" pitchFamily="18" charset="0"/>
                <a:cs typeface="Times New Roman" pitchFamily="18" charset="0"/>
              </a:rPr>
              <a:t>veya</a:t>
            </a:r>
            <a:r>
              <a:rPr lang="tr-TR" sz="3000" dirty="0" smtClean="0">
                <a:solidFill>
                  <a:srgbClr val="FF0000"/>
                </a:solidFill>
                <a:latin typeface="Times New Roman" pitchFamily="18" charset="0"/>
                <a:cs typeface="Times New Roman" pitchFamily="18" charset="0"/>
              </a:rPr>
              <a:t> verilmemesine» </a:t>
            </a:r>
            <a:r>
              <a:rPr lang="tr-TR" sz="3000" dirty="0" smtClean="0">
                <a:latin typeface="Times New Roman" pitchFamily="18" charset="0"/>
                <a:cs typeface="Times New Roman" pitchFamily="18" charset="0"/>
              </a:rPr>
              <a:t>karar verir. Bu kararlarda gerekçe gösterilmesi zorunludur. </a:t>
            </a:r>
            <a:r>
              <a:rPr lang="tr-TR" sz="2800" dirty="0" smtClean="0">
                <a:latin typeface="Times New Roman" pitchFamily="18" charset="0"/>
                <a:cs typeface="Times New Roman" pitchFamily="18" charset="0"/>
              </a:rPr>
              <a:t>(mad.6</a:t>
            </a:r>
            <a:r>
              <a:rPr lang="tr-TR" sz="2800" dirty="0" smtClean="0"/>
              <a:t>)</a:t>
            </a:r>
            <a:endParaRPr lang="tr-TR" sz="2800" dirty="0"/>
          </a:p>
          <a:p>
            <a:endParaRPr lang="tr-TR" dirty="0"/>
          </a:p>
        </p:txBody>
      </p:sp>
    </p:spTree>
    <p:extLst>
      <p:ext uri="{BB962C8B-B14F-4D97-AF65-F5344CB8AC3E}">
        <p14:creationId xmlns:p14="http://schemas.microsoft.com/office/powerpoint/2010/main" val="29766625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Örnek Olay</a:t>
            </a:r>
            <a:endParaRPr lang="tr-TR" dirty="0"/>
          </a:p>
        </p:txBody>
      </p:sp>
      <p:sp>
        <p:nvSpPr>
          <p:cNvPr id="3" name="İçerik Yer Tutucusu 2"/>
          <p:cNvSpPr>
            <a:spLocks noGrp="1"/>
          </p:cNvSpPr>
          <p:nvPr>
            <p:ph idx="1"/>
          </p:nvPr>
        </p:nvSpPr>
        <p:spPr/>
        <p:txBody>
          <a:bodyPr/>
          <a:lstStyle/>
          <a:p>
            <a:r>
              <a:rPr lang="tr-TR" dirty="0" smtClean="0"/>
              <a:t>Ön incelemeci;  hakkında ön inceleme yapılan memurun ifadesinin ekinde sunduğu belgelerden bazılarını, sonradan  ilgisiz olduğu gerekçesiyle dosyadan çıkartıp imha etmiştir. Yapılan işlem doğru mudur?</a:t>
            </a:r>
            <a:endParaRPr lang="tr-TR" dirty="0"/>
          </a:p>
        </p:txBody>
      </p:sp>
    </p:spTree>
    <p:extLst>
      <p:ext uri="{BB962C8B-B14F-4D97-AF65-F5344CB8AC3E}">
        <p14:creationId xmlns:p14="http://schemas.microsoft.com/office/powerpoint/2010/main" val="1132870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Yeni Onay</a:t>
            </a:r>
            <a:r>
              <a:rPr lang="tr-TR" dirty="0"/>
              <a:t>: </a:t>
            </a:r>
            <a:endParaRPr lang="tr-TR" dirty="0" smtClean="0"/>
          </a:p>
          <a:p>
            <a:r>
              <a:rPr lang="tr-TR" b="1" dirty="0" smtClean="0"/>
              <a:t>1</a:t>
            </a:r>
            <a:r>
              <a:rPr lang="tr-TR" dirty="0" smtClean="0"/>
              <a:t>.«…</a:t>
            </a:r>
            <a:r>
              <a:rPr lang="tr-TR" dirty="0"/>
              <a:t>iddiaları ile ilgili ….  </a:t>
            </a:r>
            <a:r>
              <a:rPr lang="tr-TR" dirty="0">
                <a:solidFill>
                  <a:srgbClr val="FF0000"/>
                </a:solidFill>
              </a:rPr>
              <a:t>ve diğer ilgililer </a:t>
            </a:r>
            <a:r>
              <a:rPr lang="tr-TR" dirty="0"/>
              <a:t>hakkında  araştırma, </a:t>
            </a:r>
            <a:r>
              <a:rPr lang="tr-TR" dirty="0">
                <a:solidFill>
                  <a:srgbClr val="FF0000"/>
                </a:solidFill>
              </a:rPr>
              <a:t>gerekiyorsa</a:t>
            </a:r>
            <a:r>
              <a:rPr lang="tr-TR" dirty="0"/>
              <a:t> 4483  sayılı Kanun uyarınca ön inceleme  ile disiplin soruşturması yapılması</a:t>
            </a:r>
            <a:r>
              <a:rPr lang="tr-TR" dirty="0" smtClean="0"/>
              <a:t>…»</a:t>
            </a:r>
          </a:p>
          <a:p>
            <a:r>
              <a:rPr lang="tr-TR" b="1" dirty="0" smtClean="0"/>
              <a:t>2</a:t>
            </a:r>
            <a:r>
              <a:rPr lang="tr-TR" dirty="0" smtClean="0"/>
              <a:t>.</a:t>
            </a:r>
            <a:r>
              <a:rPr lang="tr-TR" dirty="0"/>
              <a:t> .«…iddiaları ile ilgili ….  </a:t>
            </a:r>
            <a:r>
              <a:rPr lang="tr-TR" dirty="0">
                <a:solidFill>
                  <a:srgbClr val="FF0000"/>
                </a:solidFill>
              </a:rPr>
              <a:t>ve diğer ilgililer </a:t>
            </a:r>
            <a:r>
              <a:rPr lang="tr-TR" dirty="0"/>
              <a:t>hakkında  </a:t>
            </a:r>
            <a:r>
              <a:rPr lang="tr-TR" dirty="0" smtClean="0"/>
              <a:t>4483  </a:t>
            </a:r>
            <a:r>
              <a:rPr lang="tr-TR" dirty="0"/>
              <a:t>sayılı Kanun uyarınca </a:t>
            </a:r>
            <a:r>
              <a:rPr lang="tr-TR" dirty="0">
                <a:solidFill>
                  <a:srgbClr val="FF0000"/>
                </a:solidFill>
              </a:rPr>
              <a:t>ön inceleme </a:t>
            </a:r>
            <a:r>
              <a:rPr lang="tr-TR" dirty="0" smtClean="0"/>
              <a:t>yapılması…»</a:t>
            </a:r>
          </a:p>
          <a:p>
            <a:r>
              <a:rPr lang="tr-TR" b="1" dirty="0" smtClean="0"/>
              <a:t>3</a:t>
            </a:r>
            <a:r>
              <a:rPr lang="tr-TR" dirty="0" smtClean="0"/>
              <a:t>.</a:t>
            </a:r>
            <a:r>
              <a:rPr lang="tr-TR" dirty="0"/>
              <a:t> .«…iddiaları ile ilgili ….  </a:t>
            </a:r>
            <a:r>
              <a:rPr lang="tr-TR" dirty="0">
                <a:solidFill>
                  <a:srgbClr val="FF0000"/>
                </a:solidFill>
              </a:rPr>
              <a:t>ve diğer ilgililer </a:t>
            </a:r>
            <a:r>
              <a:rPr lang="tr-TR" dirty="0"/>
              <a:t>hakkında  </a:t>
            </a:r>
            <a:r>
              <a:rPr lang="tr-TR" dirty="0" smtClean="0"/>
              <a:t>4483  </a:t>
            </a:r>
            <a:r>
              <a:rPr lang="tr-TR" dirty="0"/>
              <a:t>sayılı Kanun uyarınca </a:t>
            </a:r>
            <a:r>
              <a:rPr lang="tr-TR" dirty="0">
                <a:solidFill>
                  <a:srgbClr val="FF0000"/>
                </a:solidFill>
              </a:rPr>
              <a:t>ön inceleme  ile disiplin soruşturması</a:t>
            </a:r>
            <a:r>
              <a:rPr lang="tr-TR" dirty="0"/>
              <a:t> yapılması…»</a:t>
            </a:r>
          </a:p>
          <a:p>
            <a:endParaRPr lang="tr-TR" dirty="0"/>
          </a:p>
          <a:p>
            <a:endParaRPr lang="tr-TR" dirty="0"/>
          </a:p>
          <a:p>
            <a:endParaRPr lang="tr-TR" dirty="0"/>
          </a:p>
        </p:txBody>
      </p:sp>
    </p:spTree>
    <p:extLst>
      <p:ext uri="{BB962C8B-B14F-4D97-AF65-F5344CB8AC3E}">
        <p14:creationId xmlns:p14="http://schemas.microsoft.com/office/powerpoint/2010/main" val="5486743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0648"/>
            <a:ext cx="8229600" cy="1008112"/>
          </a:xfrm>
        </p:spPr>
        <p:txBody>
          <a:bodyPr/>
          <a:lstStyle/>
          <a:p>
            <a:pPr algn="ctr"/>
            <a:r>
              <a:rPr lang="tr-TR" sz="2800" b="1" dirty="0">
                <a:solidFill>
                  <a:srgbClr val="CC6600"/>
                </a:solidFill>
                <a:latin typeface="Albertus Extra Bold" pitchFamily="34" charset="0"/>
              </a:rPr>
              <a:t>KARARLAR</a:t>
            </a:r>
            <a:endParaRPr lang="tr-TR" dirty="0"/>
          </a:p>
        </p:txBody>
      </p:sp>
      <p:sp>
        <p:nvSpPr>
          <p:cNvPr id="3" name="İçerik Yer Tutucusu 2"/>
          <p:cNvSpPr>
            <a:spLocks noGrp="1"/>
          </p:cNvSpPr>
          <p:nvPr>
            <p:ph idx="1"/>
          </p:nvPr>
        </p:nvSpPr>
        <p:spPr>
          <a:xfrm>
            <a:off x="457200" y="1340768"/>
            <a:ext cx="8229600" cy="5256584"/>
          </a:xfrm>
        </p:spPr>
        <p:txBody>
          <a:bodyPr>
            <a:normAutofit fontScale="92500" lnSpcReduction="20000"/>
          </a:bodyPr>
          <a:lstStyle/>
          <a:p>
            <a:pPr algn="just">
              <a:spcAft>
                <a:spcPts val="0"/>
              </a:spcAft>
            </a:pPr>
            <a:endParaRPr lang="tr-TR" sz="2000" dirty="0">
              <a:latin typeface="Consolas"/>
              <a:ea typeface="Calibri"/>
              <a:cs typeface="Times New Roman"/>
            </a:endParaRPr>
          </a:p>
          <a:p>
            <a:pPr lvl="0" algn="just">
              <a:buClr>
                <a:srgbClr val="0BD0D9"/>
              </a:buClr>
            </a:pPr>
            <a:r>
              <a:rPr lang="tr-TR" sz="2800" dirty="0">
                <a:latin typeface="Times New Roman"/>
                <a:ea typeface="Calibri"/>
                <a:cs typeface="Times New Roman"/>
              </a:rPr>
              <a:t>ÖZET: 4483 sayılı Yasanın 5 inci ve 6 </a:t>
            </a:r>
            <a:r>
              <a:rPr lang="tr-TR" sz="2800" dirty="0" err="1">
                <a:latin typeface="Times New Roman"/>
                <a:ea typeface="Calibri"/>
                <a:cs typeface="Times New Roman"/>
              </a:rPr>
              <a:t>ncı</a:t>
            </a:r>
            <a:r>
              <a:rPr lang="tr-TR" sz="2800" dirty="0">
                <a:latin typeface="Times New Roman"/>
                <a:ea typeface="Calibri"/>
                <a:cs typeface="Times New Roman"/>
              </a:rPr>
              <a:t> maddelerine göre ön inceleme yapmakla görevlendirilenlerin, hakkında inceleme yapılan memur veya diğer kamu görevlisinin ifadesini de almak suretiyle yetkileri dahilinde bulunan gerekli bilgi ve belgeleri toplayıp, görüşlerini içeren bir rapor düzenleyerek durumu izin vermeye yetkili makama sunmakla görevli olmaları nedeniyle olay ve </a:t>
            </a:r>
            <a:r>
              <a:rPr lang="tr-TR" sz="2800" b="1" dirty="0">
                <a:latin typeface="Times New Roman"/>
                <a:ea typeface="Calibri"/>
                <a:cs typeface="Times New Roman"/>
              </a:rPr>
              <a:t>bulguların saptırılması, delillerin karartılması</a:t>
            </a:r>
            <a:r>
              <a:rPr lang="tr-TR" sz="2800" dirty="0">
                <a:latin typeface="Times New Roman"/>
                <a:ea typeface="Calibri"/>
                <a:cs typeface="Times New Roman"/>
              </a:rPr>
              <a:t> gibi taraflı ve sübjektif davranış halleri hariç olmak üzere, düzenledikleri raporlardaki saptamalardan ve getirdikleri tekliflerden dolayı karar verme konumunda olmamaları nedeniyle sorumlu tutulmalarına hukuken olanak yoktur</a:t>
            </a:r>
            <a:r>
              <a:rPr lang="tr-TR" sz="2800" dirty="0" smtClean="0">
                <a:latin typeface="Times New Roman"/>
                <a:ea typeface="Calibri"/>
                <a:cs typeface="Times New Roman"/>
              </a:rPr>
              <a:t>.</a:t>
            </a:r>
          </a:p>
          <a:p>
            <a:pPr lvl="0" algn="just">
              <a:buClr>
                <a:srgbClr val="0BD0D9"/>
              </a:buClr>
            </a:pPr>
            <a:r>
              <a:rPr lang="tr-TR" b="1" dirty="0" smtClean="0">
                <a:solidFill>
                  <a:prstClr val="black"/>
                </a:solidFill>
                <a:latin typeface="Times New Roman"/>
                <a:ea typeface="Calibri"/>
                <a:cs typeface="Times New Roman"/>
              </a:rPr>
              <a:t> </a:t>
            </a:r>
            <a:r>
              <a:rPr lang="tr-TR" b="1" dirty="0">
                <a:solidFill>
                  <a:prstClr val="black"/>
                </a:solidFill>
                <a:latin typeface="Times New Roman"/>
                <a:ea typeface="Calibri"/>
                <a:cs typeface="Times New Roman"/>
              </a:rPr>
              <a:t>T.C. Danıştay  </a:t>
            </a:r>
            <a:r>
              <a:rPr lang="tr-TR" b="1" dirty="0" smtClean="0">
                <a:solidFill>
                  <a:prstClr val="black"/>
                </a:solidFill>
                <a:latin typeface="Times New Roman"/>
                <a:ea typeface="Calibri"/>
                <a:cs typeface="Times New Roman"/>
              </a:rPr>
              <a:t>1.Dairesi Esas</a:t>
            </a:r>
            <a:r>
              <a:rPr lang="tr-TR" b="1" dirty="0">
                <a:solidFill>
                  <a:prstClr val="black"/>
                </a:solidFill>
                <a:latin typeface="Times New Roman"/>
                <a:ea typeface="Calibri"/>
                <a:cs typeface="Times New Roman"/>
              </a:rPr>
              <a:t>:  2006/1269 -Karar: 2007/141-Karar Tarihi: 14.02.2007</a:t>
            </a:r>
            <a:endParaRPr lang="tr-TR" sz="1800" b="1" dirty="0">
              <a:solidFill>
                <a:prstClr val="black"/>
              </a:solidFill>
              <a:latin typeface="Consolas"/>
              <a:ea typeface="Calibri"/>
              <a:cs typeface="Times New Roman"/>
            </a:endParaRPr>
          </a:p>
          <a:p>
            <a:pPr algn="just">
              <a:spcAft>
                <a:spcPts val="0"/>
              </a:spcAft>
            </a:pPr>
            <a:endParaRPr lang="tr-TR" sz="2800" dirty="0" smtClean="0">
              <a:latin typeface="Times New Roman"/>
              <a:ea typeface="Calibri"/>
              <a:cs typeface="Times New Roman"/>
            </a:endParaRPr>
          </a:p>
          <a:p>
            <a:pPr algn="just">
              <a:spcAft>
                <a:spcPts val="0"/>
              </a:spcAft>
            </a:pPr>
            <a:endParaRPr lang="tr-TR" sz="2000" dirty="0">
              <a:effectLst/>
              <a:latin typeface="Consolas"/>
              <a:ea typeface="Calibri"/>
              <a:cs typeface="Times New Roman"/>
            </a:endParaRPr>
          </a:p>
        </p:txBody>
      </p:sp>
    </p:spTree>
    <p:extLst>
      <p:ext uri="{BB962C8B-B14F-4D97-AF65-F5344CB8AC3E}">
        <p14:creationId xmlns:p14="http://schemas.microsoft.com/office/powerpoint/2010/main" val="19942487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Örnek Olay</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Valilik Makamının onayı ile ön incelemeci olarak görevlendirilen  X yönetici, işlerinin yoğunluğu ve mevzuatı bilmediği düşüncesiyle dosyayı personel şefi Z’ye verir. Kendisinden dosyayı tamamlatmasını ister. Z,  kurumlardan sözlü olarak belge ister. Kurumlarda ön incelemeyle ilgili belgeleri fotokopi olarak verir. Bazı belgelerde yazılar okunaklı olmamasına rağmen dosyaya ek numarası da verilmeden konulur. Hakkında ön inceleme yapılanın ifadesini X alır. Hakkında ön inceleme yapılanın  ifadesinde iddianın doğru olmadığını ve buna ilişkin iki tanığının olduğunu beyan eder. Ancak X  ifadeyi unutur ve tanıkların ifadelerini almaz. Şikayetçinin ifadesini de hakkında ön inceleme yapılan sıfatıyla alır. İfade tutanağı 2 sayfa olmasına rağmen sadece son sayfayı görev unvanını yazarak imzalar. 10 günlük ek süre talep etmiş ve süre kendisine verilmiştir. Kes kopyala yapıştır yöntemiyle raporunu tamamlar. Raporun sonuç kısmında gerekçe yazmadan soruşturma izni verilmesi  </a:t>
            </a:r>
            <a:r>
              <a:rPr lang="tr-TR" dirty="0" err="1" smtClean="0"/>
              <a:t>kanaatını</a:t>
            </a:r>
            <a:r>
              <a:rPr lang="tr-TR" dirty="0" smtClean="0"/>
              <a:t> belirtir. Bu işlemlerin hangileri doğrudur?</a:t>
            </a:r>
            <a:endParaRPr lang="tr-TR" dirty="0"/>
          </a:p>
        </p:txBody>
      </p:sp>
    </p:spTree>
    <p:extLst>
      <p:ext uri="{BB962C8B-B14F-4D97-AF65-F5344CB8AC3E}">
        <p14:creationId xmlns:p14="http://schemas.microsoft.com/office/powerpoint/2010/main" val="27658465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609600" indent="-609600"/>
            <a:r>
              <a:rPr lang="tr-TR" sz="2400" b="1" dirty="0"/>
              <a:t>Yetkili merci, soruşturma izni konusundaki </a:t>
            </a:r>
            <a:r>
              <a:rPr lang="tr-TR" sz="2400" b="1" dirty="0" smtClean="0"/>
              <a:t>kararını </a:t>
            </a:r>
            <a:r>
              <a:rPr lang="tr-TR" sz="2400" b="1" dirty="0"/>
              <a:t>suçun 5 inci maddenin birinci fıkrasına </a:t>
            </a:r>
            <a:r>
              <a:rPr lang="tr-TR" sz="2400" b="1" dirty="0" smtClean="0"/>
              <a:t>göre </a:t>
            </a:r>
            <a:r>
              <a:rPr lang="tr-TR" sz="2400" b="1" dirty="0"/>
              <a:t>öğrenilmesinden itibaren ön inceleme dahil </a:t>
            </a:r>
            <a:r>
              <a:rPr lang="tr-TR" sz="2400" b="1" dirty="0" smtClean="0"/>
              <a:t>en </a:t>
            </a:r>
            <a:r>
              <a:rPr lang="tr-TR" sz="2400" b="1" dirty="0"/>
              <a:t>geç </a:t>
            </a:r>
            <a:r>
              <a:rPr lang="tr-TR" sz="2400" b="1" dirty="0">
                <a:solidFill>
                  <a:srgbClr val="FF0000"/>
                </a:solidFill>
              </a:rPr>
              <a:t>otuz gün </a:t>
            </a:r>
            <a:r>
              <a:rPr lang="tr-TR" sz="2400" b="1" dirty="0"/>
              <a:t>içinde verir. </a:t>
            </a:r>
            <a:endParaRPr lang="tr-TR" sz="2400" b="1" dirty="0" smtClean="0"/>
          </a:p>
          <a:p>
            <a:pPr marL="609600" indent="-609600"/>
            <a:r>
              <a:rPr lang="tr-TR" sz="2400" b="1" dirty="0" smtClean="0"/>
              <a:t>Bu </a:t>
            </a:r>
            <a:r>
              <a:rPr lang="tr-TR" sz="2400" b="1" dirty="0"/>
              <a:t>süre</a:t>
            </a:r>
            <a:r>
              <a:rPr lang="tr-TR" sz="2400" b="1" dirty="0" smtClean="0"/>
              <a:t>, </a:t>
            </a:r>
            <a:r>
              <a:rPr lang="tr-TR" sz="2400" b="1" dirty="0" smtClean="0">
                <a:solidFill>
                  <a:srgbClr val="FF0000"/>
                </a:solidFill>
              </a:rPr>
              <a:t>zorunlu hallerde </a:t>
            </a:r>
            <a:r>
              <a:rPr lang="tr-TR" sz="2400" b="1" dirty="0" err="1">
                <a:solidFill>
                  <a:srgbClr val="FF0000"/>
                </a:solidFill>
              </a:rPr>
              <a:t>onbeş</a:t>
            </a:r>
            <a:r>
              <a:rPr lang="tr-TR" sz="2400" b="1" dirty="0">
                <a:solidFill>
                  <a:srgbClr val="FF0000"/>
                </a:solidFill>
              </a:rPr>
              <a:t> </a:t>
            </a:r>
            <a:r>
              <a:rPr lang="tr-TR" sz="2400" b="1" dirty="0"/>
              <a:t>günü geçmemek üzere bir </a:t>
            </a:r>
            <a:r>
              <a:rPr lang="tr-TR" sz="2400" b="1" dirty="0" smtClean="0"/>
              <a:t>defa uzatılabilir. (mad.7)</a:t>
            </a:r>
            <a:endParaRPr lang="tr-TR" sz="2400" b="1" dirty="0"/>
          </a:p>
          <a:p>
            <a:endParaRPr lang="tr-TR" dirty="0"/>
          </a:p>
        </p:txBody>
      </p:sp>
      <p:sp>
        <p:nvSpPr>
          <p:cNvPr id="4" name="Başlık 3"/>
          <p:cNvSpPr>
            <a:spLocks noGrp="1"/>
          </p:cNvSpPr>
          <p:nvPr>
            <p:ph type="title"/>
          </p:nvPr>
        </p:nvSpPr>
        <p:spPr>
          <a:xfrm>
            <a:off x="457200" y="704088"/>
            <a:ext cx="8229600" cy="924712"/>
          </a:xfrm>
        </p:spPr>
        <p:txBody>
          <a:bodyPr/>
          <a:lstStyle/>
          <a:p>
            <a:pPr algn="ctr"/>
            <a:r>
              <a:rPr lang="tr-TR" sz="2800" b="1" dirty="0" smtClean="0">
                <a:solidFill>
                  <a:srgbClr val="CC6600"/>
                </a:solidFill>
                <a:latin typeface="Albertus Extra Bold" pitchFamily="34" charset="0"/>
              </a:rPr>
              <a:t>SÜRE</a:t>
            </a:r>
            <a:endParaRPr lang="tr-TR" dirty="0"/>
          </a:p>
        </p:txBody>
      </p:sp>
    </p:spTree>
    <p:extLst>
      <p:ext uri="{BB962C8B-B14F-4D97-AF65-F5344CB8AC3E}">
        <p14:creationId xmlns:p14="http://schemas.microsoft.com/office/powerpoint/2010/main" val="21910525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lgn="ctr" fontAlgn="base">
              <a:lnSpc>
                <a:spcPct val="130000"/>
              </a:lnSpc>
              <a:spcAft>
                <a:spcPct val="0"/>
              </a:spcAft>
            </a:pPr>
            <a:r>
              <a:rPr lang="tr-TR" sz="2800" b="1" dirty="0">
                <a:solidFill>
                  <a:srgbClr val="CC6600"/>
                </a:solidFill>
                <a:latin typeface="Albertus Extra Bold" pitchFamily="34" charset="0"/>
                <a:ea typeface="+mn-ea"/>
                <a:cs typeface="+mn-cs"/>
              </a:rPr>
              <a:t>SORUŞTURMA İZNİNİN KAPSAMI</a:t>
            </a:r>
          </a:p>
        </p:txBody>
      </p:sp>
      <p:sp>
        <p:nvSpPr>
          <p:cNvPr id="3" name="İçerik Yer Tutucusu 2"/>
          <p:cNvSpPr>
            <a:spLocks noGrp="1"/>
          </p:cNvSpPr>
          <p:nvPr>
            <p:ph idx="1"/>
          </p:nvPr>
        </p:nvSpPr>
        <p:spPr>
          <a:xfrm>
            <a:off x="457200" y="1935480"/>
            <a:ext cx="8229600" cy="4733880"/>
          </a:xfrm>
        </p:spPr>
        <p:txBody>
          <a:bodyPr>
            <a:noAutofit/>
          </a:bodyPr>
          <a:lstStyle/>
          <a:p>
            <a:pPr marL="609600" indent="-609600"/>
            <a:r>
              <a:rPr lang="tr-TR" b="1" dirty="0"/>
              <a:t>Soruşturma izni, şikayet, ihbar veya iddia konusu </a:t>
            </a:r>
            <a:r>
              <a:rPr lang="tr-TR" b="1" dirty="0" smtClean="0"/>
              <a:t>olaylar ile </a:t>
            </a:r>
            <a:r>
              <a:rPr lang="tr-TR" b="1" dirty="0"/>
              <a:t>bunlara bağlı olarak ileride soruşturma sırasında </a:t>
            </a:r>
            <a:r>
              <a:rPr lang="tr-TR" b="1" dirty="0" smtClean="0"/>
              <a:t>ortaya </a:t>
            </a:r>
            <a:r>
              <a:rPr lang="tr-TR" b="1" dirty="0"/>
              <a:t>çıkabilecek konuları kapsar.</a:t>
            </a:r>
          </a:p>
          <a:p>
            <a:pPr marL="609600" indent="-609600"/>
            <a:r>
              <a:rPr lang="tr-TR" b="1" dirty="0" smtClean="0">
                <a:solidFill>
                  <a:srgbClr val="FF0000"/>
                </a:solidFill>
              </a:rPr>
              <a:t>Soruşturma </a:t>
            </a:r>
            <a:r>
              <a:rPr lang="tr-TR" b="1" dirty="0">
                <a:solidFill>
                  <a:srgbClr val="FF0000"/>
                </a:solidFill>
              </a:rPr>
              <a:t>sırasında izin verilen olay ve konudan </a:t>
            </a:r>
            <a:r>
              <a:rPr lang="tr-TR" b="1" dirty="0" smtClean="0">
                <a:solidFill>
                  <a:srgbClr val="FF0000"/>
                </a:solidFill>
              </a:rPr>
              <a:t>tamamen </a:t>
            </a:r>
            <a:r>
              <a:rPr lang="tr-TR" b="1" dirty="0">
                <a:solidFill>
                  <a:srgbClr val="FF0000"/>
                </a:solidFill>
              </a:rPr>
              <a:t>ayrı veya farklı bir suç olarak </a:t>
            </a:r>
            <a:r>
              <a:rPr lang="tr-TR" b="1" dirty="0" smtClean="0">
                <a:solidFill>
                  <a:srgbClr val="FF0000"/>
                </a:solidFill>
              </a:rPr>
              <a:t>nitelendirilebilecek bir </a:t>
            </a:r>
            <a:r>
              <a:rPr lang="tr-TR" b="1" dirty="0">
                <a:solidFill>
                  <a:srgbClr val="FF0000"/>
                </a:solidFill>
              </a:rPr>
              <a:t>fiil ortaya çıktığında, yeniden izin alınması zorunludur.</a:t>
            </a:r>
          </a:p>
          <a:p>
            <a:pPr marL="609600" indent="-609600"/>
            <a:r>
              <a:rPr lang="tr-TR" b="1" dirty="0" smtClean="0"/>
              <a:t>Suçun </a:t>
            </a:r>
            <a:r>
              <a:rPr lang="tr-TR" b="1" dirty="0"/>
              <a:t>hukuki niteliğinin değişmesi, yeniden izin </a:t>
            </a:r>
            <a:r>
              <a:rPr lang="tr-TR" b="1" dirty="0" smtClean="0"/>
              <a:t>alınmasını </a:t>
            </a:r>
            <a:r>
              <a:rPr lang="tr-TR" b="1" dirty="0"/>
              <a:t>gerektirmez</a:t>
            </a:r>
            <a:r>
              <a:rPr lang="tr-TR" b="1" dirty="0" smtClean="0"/>
              <a:t>. (mad.8)</a:t>
            </a:r>
            <a:endParaRPr lang="tr-TR" b="1" dirty="0"/>
          </a:p>
          <a:p>
            <a:endParaRPr lang="tr-TR" dirty="0"/>
          </a:p>
        </p:txBody>
      </p:sp>
    </p:spTree>
    <p:extLst>
      <p:ext uri="{BB962C8B-B14F-4D97-AF65-F5344CB8AC3E}">
        <p14:creationId xmlns:p14="http://schemas.microsoft.com/office/powerpoint/2010/main" val="5003684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b="1" dirty="0">
                <a:solidFill>
                  <a:srgbClr val="CC6600"/>
                </a:solidFill>
                <a:latin typeface="Albertus Extra Bold" pitchFamily="34" charset="0"/>
              </a:rPr>
              <a:t>KARARLAR</a:t>
            </a:r>
            <a:endParaRPr lang="tr-TR" dirty="0"/>
          </a:p>
        </p:txBody>
      </p:sp>
      <p:sp>
        <p:nvSpPr>
          <p:cNvPr id="3" name="İçerik Yer Tutucusu 2"/>
          <p:cNvSpPr>
            <a:spLocks noGrp="1"/>
          </p:cNvSpPr>
          <p:nvPr>
            <p:ph idx="1"/>
          </p:nvPr>
        </p:nvSpPr>
        <p:spPr/>
        <p:txBody>
          <a:bodyPr>
            <a:normAutofit lnSpcReduction="10000"/>
          </a:bodyPr>
          <a:lstStyle/>
          <a:p>
            <a:pPr lvl="0">
              <a:lnSpc>
                <a:spcPct val="115000"/>
              </a:lnSpc>
              <a:spcAft>
                <a:spcPts val="1000"/>
              </a:spcAft>
              <a:buClr>
                <a:srgbClr val="0BD0D9"/>
              </a:buClr>
            </a:pPr>
            <a:r>
              <a:rPr lang="tr-TR" sz="2800" b="1" dirty="0">
                <a:solidFill>
                  <a:prstClr val="black"/>
                </a:solidFill>
                <a:latin typeface="Times New Roman"/>
                <a:ea typeface="Calibri"/>
                <a:cs typeface="Times New Roman"/>
              </a:rPr>
              <a:t>Soruşturma sırasında izin verilen konudan tamamen farklı nitelikte bir fiil ortaya çıkmasına rağmen</a:t>
            </a:r>
            <a:r>
              <a:rPr lang="tr-TR" sz="2800" dirty="0">
                <a:solidFill>
                  <a:prstClr val="black"/>
                </a:solidFill>
                <a:latin typeface="Times New Roman"/>
                <a:ea typeface="Calibri"/>
                <a:cs typeface="Times New Roman"/>
              </a:rPr>
              <a:t>, yeniden ön inceleme emri alınmaksızın ön inceleme yapılmasının, 4483 Sayılı Kanunun 8. maddenin 2 </a:t>
            </a:r>
            <a:r>
              <a:rPr lang="tr-TR" sz="2800" dirty="0" err="1">
                <a:solidFill>
                  <a:prstClr val="black"/>
                </a:solidFill>
                <a:latin typeface="Times New Roman"/>
                <a:ea typeface="Calibri"/>
                <a:cs typeface="Times New Roman"/>
              </a:rPr>
              <a:t>nci</a:t>
            </a:r>
            <a:r>
              <a:rPr lang="tr-TR" sz="2800" dirty="0">
                <a:solidFill>
                  <a:prstClr val="black"/>
                </a:solidFill>
                <a:latin typeface="Times New Roman"/>
                <a:ea typeface="Calibri"/>
                <a:cs typeface="Times New Roman"/>
              </a:rPr>
              <a:t> fıkrasına aykırılık oluşturduğu </a:t>
            </a:r>
            <a:r>
              <a:rPr lang="tr-TR" sz="2800" dirty="0" err="1">
                <a:solidFill>
                  <a:prstClr val="black"/>
                </a:solidFill>
                <a:latin typeface="Times New Roman"/>
                <a:ea typeface="Calibri"/>
                <a:cs typeface="Times New Roman"/>
              </a:rPr>
              <a:t>hk</a:t>
            </a:r>
            <a:r>
              <a:rPr lang="tr-TR" sz="2800" dirty="0">
                <a:solidFill>
                  <a:prstClr val="black"/>
                </a:solidFill>
                <a:latin typeface="Times New Roman"/>
                <a:ea typeface="Calibri"/>
                <a:cs typeface="Times New Roman"/>
              </a:rPr>
              <a:t>.</a:t>
            </a:r>
            <a:r>
              <a:rPr lang="tr-TR" sz="2800" b="1" dirty="0">
                <a:solidFill>
                  <a:srgbClr val="FF0000"/>
                </a:solidFill>
                <a:latin typeface="Times New Roman"/>
                <a:ea typeface="Calibri"/>
                <a:cs typeface="Times New Roman"/>
              </a:rPr>
              <a:t> </a:t>
            </a:r>
            <a:r>
              <a:rPr lang="tr-TR" sz="2800" dirty="0">
                <a:solidFill>
                  <a:prstClr val="black"/>
                </a:solidFill>
                <a:latin typeface="Times New Roman"/>
                <a:ea typeface="Calibri"/>
                <a:cs typeface="Times New Roman"/>
              </a:rPr>
              <a:t>Bakanı tarafından adı geçenler hakkında soruşturma izni verilmesine ilişkin ...gün ve ...sayılı kararın kaldırılmasına 6.12.2000 tarihinde oybirliği ile karar verildi. </a:t>
            </a:r>
            <a:r>
              <a:rPr lang="tr-TR" sz="2800" b="1" dirty="0">
                <a:solidFill>
                  <a:prstClr val="black"/>
                </a:solidFill>
                <a:latin typeface="Times New Roman"/>
                <a:ea typeface="Calibri"/>
                <a:cs typeface="Times New Roman"/>
              </a:rPr>
              <a:t>D.2.D., E:2000/3170, K:2000/4084</a:t>
            </a:r>
            <a:endParaRPr lang="tr-TR" sz="2400" dirty="0">
              <a:solidFill>
                <a:prstClr val="black"/>
              </a:solidFill>
              <a:latin typeface="Calibri"/>
              <a:ea typeface="Calibri"/>
              <a:cs typeface="Times New Roman"/>
            </a:endParaRPr>
          </a:p>
          <a:p>
            <a:endParaRPr lang="tr-TR" dirty="0"/>
          </a:p>
        </p:txBody>
      </p:sp>
    </p:spTree>
    <p:extLst>
      <p:ext uri="{BB962C8B-B14F-4D97-AF65-F5344CB8AC3E}">
        <p14:creationId xmlns:p14="http://schemas.microsoft.com/office/powerpoint/2010/main" val="5101331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b="1" dirty="0">
                <a:solidFill>
                  <a:srgbClr val="CC6600"/>
                </a:solidFill>
                <a:latin typeface="Albertus Extra Bold" pitchFamily="34" charset="0"/>
              </a:rPr>
              <a:t>KARARLAR</a:t>
            </a:r>
            <a:endParaRPr lang="tr-TR" dirty="0"/>
          </a:p>
        </p:txBody>
      </p:sp>
      <p:sp>
        <p:nvSpPr>
          <p:cNvPr id="3" name="İçerik Yer Tutucusu 2"/>
          <p:cNvSpPr>
            <a:spLocks noGrp="1"/>
          </p:cNvSpPr>
          <p:nvPr>
            <p:ph idx="1"/>
          </p:nvPr>
        </p:nvSpPr>
        <p:spPr/>
        <p:txBody>
          <a:bodyPr>
            <a:normAutofit fontScale="92500"/>
          </a:bodyPr>
          <a:lstStyle/>
          <a:p>
            <a:pPr indent="449580">
              <a:lnSpc>
                <a:spcPct val="115000"/>
              </a:lnSpc>
              <a:spcAft>
                <a:spcPts val="1000"/>
              </a:spcAft>
            </a:pPr>
            <a:r>
              <a:rPr lang="tr-TR" sz="2800" dirty="0">
                <a:latin typeface="Times New Roman"/>
                <a:ea typeface="Calibri"/>
                <a:cs typeface="Times New Roman"/>
              </a:rPr>
              <a:t>4483 sayılı Kanunun 9 uncu maddesinde, yetkili merciin soruşturma izni verilmemesine ilişkin kararlarına karşı sadece Cumhuriyet başsavcısı veya </a:t>
            </a:r>
            <a:r>
              <a:rPr lang="tr-TR" sz="2800" b="1" dirty="0">
                <a:latin typeface="Times New Roman"/>
                <a:ea typeface="Calibri"/>
                <a:cs typeface="Times New Roman"/>
              </a:rPr>
              <a:t>şikayetçinin itiraz edebileceği</a:t>
            </a:r>
            <a:r>
              <a:rPr lang="tr-TR" sz="2800" dirty="0">
                <a:latin typeface="Times New Roman"/>
                <a:ea typeface="Calibri"/>
                <a:cs typeface="Times New Roman"/>
              </a:rPr>
              <a:t> hükme bağlandığından, şikayetçi konumunda olmadığını belirten .'</a:t>
            </a:r>
            <a:r>
              <a:rPr lang="tr-TR" sz="2800" dirty="0" err="1">
                <a:latin typeface="Times New Roman"/>
                <a:ea typeface="Calibri"/>
                <a:cs typeface="Times New Roman"/>
              </a:rPr>
              <a:t>nin</a:t>
            </a:r>
            <a:r>
              <a:rPr lang="tr-TR" sz="2800" dirty="0">
                <a:latin typeface="Times New Roman"/>
                <a:ea typeface="Calibri"/>
                <a:cs typeface="Times New Roman"/>
              </a:rPr>
              <a:t> itirazının incelenmeksizin reddine dosyanın İçişleri Bakanlığına, kararın bir örneğinin itiraz edene gönderilmesine 23.6.2010 tarihinde oybirliğiyle karar verildi. </a:t>
            </a:r>
            <a:r>
              <a:rPr lang="tr-TR" sz="2800" b="1" dirty="0">
                <a:latin typeface="Times New Roman"/>
                <a:ea typeface="Calibri"/>
                <a:cs typeface="Times New Roman"/>
              </a:rPr>
              <a:t>DANIŞTAY 1. Daire 2010/977 E.N, 2010/1064 K.N.</a:t>
            </a:r>
            <a:endParaRPr lang="tr-TR" sz="2400" dirty="0">
              <a:effectLst/>
              <a:latin typeface="Calibri"/>
              <a:ea typeface="Calibri"/>
              <a:cs typeface="Times New Roman"/>
            </a:endParaRPr>
          </a:p>
        </p:txBody>
      </p:sp>
    </p:spTree>
    <p:extLst>
      <p:ext uri="{BB962C8B-B14F-4D97-AF65-F5344CB8AC3E}">
        <p14:creationId xmlns:p14="http://schemas.microsoft.com/office/powerpoint/2010/main" val="35854097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 Olay</a:t>
            </a:r>
            <a:endParaRPr lang="tr-TR" dirty="0"/>
          </a:p>
        </p:txBody>
      </p:sp>
      <p:sp>
        <p:nvSpPr>
          <p:cNvPr id="3" name="İçerik Yer Tutucusu 2"/>
          <p:cNvSpPr>
            <a:spLocks noGrp="1"/>
          </p:cNvSpPr>
          <p:nvPr>
            <p:ph idx="1"/>
          </p:nvPr>
        </p:nvSpPr>
        <p:spPr/>
        <p:txBody>
          <a:bodyPr/>
          <a:lstStyle/>
          <a:p>
            <a:pPr lvl="0">
              <a:buClr>
                <a:srgbClr val="0BD0D9"/>
              </a:buClr>
            </a:pPr>
            <a:r>
              <a:rPr lang="tr-TR" dirty="0">
                <a:solidFill>
                  <a:prstClr val="black"/>
                </a:solidFill>
              </a:rPr>
              <a:t>Ön İncelemeci   hizmet alımı sözleşmesinde öngörülmeyen durumlara ilişkin % 10’luk artışın </a:t>
            </a:r>
            <a:r>
              <a:rPr lang="tr-TR" dirty="0" err="1">
                <a:solidFill>
                  <a:prstClr val="black"/>
                </a:solidFill>
              </a:rPr>
              <a:t>mesnedsiz</a:t>
            </a:r>
            <a:r>
              <a:rPr lang="tr-TR" dirty="0">
                <a:solidFill>
                  <a:prstClr val="black"/>
                </a:solidFill>
              </a:rPr>
              <a:t> olduğunu ve kamu zararına neden olduğunu düşünmektedir. Ancak buna ilişkin bir </a:t>
            </a:r>
            <a:r>
              <a:rPr lang="tr-TR" dirty="0" smtClean="0">
                <a:solidFill>
                  <a:prstClr val="black"/>
                </a:solidFill>
              </a:rPr>
              <a:t>tespit  </a:t>
            </a:r>
            <a:r>
              <a:rPr lang="tr-TR" dirty="0">
                <a:solidFill>
                  <a:prstClr val="black"/>
                </a:solidFill>
              </a:rPr>
              <a:t>yapmadan raporunu düzenlemiştir. </a:t>
            </a:r>
            <a:r>
              <a:rPr lang="tr-TR" dirty="0" smtClean="0">
                <a:solidFill>
                  <a:prstClr val="black"/>
                </a:solidFill>
              </a:rPr>
              <a:t>Yapılan işlem </a:t>
            </a:r>
            <a:r>
              <a:rPr lang="tr-TR" smtClean="0">
                <a:solidFill>
                  <a:prstClr val="black"/>
                </a:solidFill>
              </a:rPr>
              <a:t>doğru mudur?   </a:t>
            </a:r>
            <a:endParaRPr lang="tr-TR" dirty="0">
              <a:solidFill>
                <a:prstClr val="black"/>
              </a:solidFill>
            </a:endParaRPr>
          </a:p>
          <a:p>
            <a:endParaRPr lang="tr-TR" dirty="0"/>
          </a:p>
        </p:txBody>
      </p:sp>
    </p:spTree>
    <p:extLst>
      <p:ext uri="{BB962C8B-B14F-4D97-AF65-F5344CB8AC3E}">
        <p14:creationId xmlns:p14="http://schemas.microsoft.com/office/powerpoint/2010/main" val="12844871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İddia konusunun teknik olması ve dosyadan karar verilebilmesi için yeterli bilgi bulunmaması halinde, bilirkişi görevlendirilerek soruşturmanın derinleştirilmesi için dosyanın iadesine ( Danıştay 2.D 04.3.1998 tarih ve E:1996/1429, K:1998/727)</a:t>
            </a:r>
            <a:endParaRPr lang="tr-TR" dirty="0"/>
          </a:p>
        </p:txBody>
      </p:sp>
    </p:spTree>
    <p:extLst>
      <p:ext uri="{BB962C8B-B14F-4D97-AF65-F5344CB8AC3E}">
        <p14:creationId xmlns:p14="http://schemas.microsoft.com/office/powerpoint/2010/main" val="10313618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altLang="tr-TR" sz="3600" dirty="0" smtClean="0"/>
              <a:t>BİLİRKİŞİ </a:t>
            </a:r>
            <a:r>
              <a:rPr lang="tr-TR" altLang="tr-TR" sz="3600" dirty="0"/>
              <a:t>TAYİN,TENSİP VE YEMİN TUTANAĞI</a:t>
            </a:r>
            <a:r>
              <a:rPr lang="tr-TR" altLang="tr-TR" dirty="0"/>
              <a:t/>
            </a:r>
            <a:br>
              <a:rPr lang="tr-TR" altLang="tr-TR" dirty="0"/>
            </a:br>
            <a:endParaRPr lang="tr-TR" dirty="0"/>
          </a:p>
        </p:txBody>
      </p:sp>
      <p:sp>
        <p:nvSpPr>
          <p:cNvPr id="3" name="İçerik Yer Tutucusu 2"/>
          <p:cNvSpPr>
            <a:spLocks noGrp="1"/>
          </p:cNvSpPr>
          <p:nvPr>
            <p:ph idx="1"/>
          </p:nvPr>
        </p:nvSpPr>
        <p:spPr>
          <a:xfrm>
            <a:off x="457200" y="1268760"/>
            <a:ext cx="8229600" cy="5055840"/>
          </a:xfrm>
        </p:spPr>
        <p:txBody>
          <a:bodyPr>
            <a:normAutofit fontScale="85000" lnSpcReduction="20000"/>
          </a:bodyPr>
          <a:lstStyle/>
          <a:p>
            <a:pPr algn="just"/>
            <a:r>
              <a:rPr lang="tr-TR" altLang="tr-TR" dirty="0"/>
              <a:t>…………….Valiliğinin ..../..../</a:t>
            </a:r>
            <a:r>
              <a:rPr lang="tr-TR" altLang="tr-TR" dirty="0" smtClean="0"/>
              <a:t>2017 </a:t>
            </a:r>
            <a:r>
              <a:rPr lang="tr-TR" altLang="tr-TR" dirty="0"/>
              <a:t>gün ve........sayılı emirleri gereğince, tarafımdan yapılmakta olan </a:t>
            </a:r>
            <a:r>
              <a:rPr lang="tr-TR" altLang="tr-TR" dirty="0" smtClean="0"/>
              <a:t>ön incelemede, </a:t>
            </a:r>
            <a:r>
              <a:rPr lang="tr-TR" altLang="tr-TR" dirty="0"/>
              <a:t>teknik, ilmi ve fenni kanaatlerine başvurulması zarureti hasıl olduğundan,..............oğlu, 19... /.....(Doğum yeri) doğumlu ve ...............nüfusuna kayıtlı, ...............................</a:t>
            </a:r>
            <a:r>
              <a:rPr lang="tr-TR" altLang="tr-TR" dirty="0" err="1"/>
              <a:t>nde</a:t>
            </a:r>
            <a:r>
              <a:rPr lang="tr-TR" altLang="tr-TR" dirty="0"/>
              <a:t> görevli,................................’</a:t>
            </a:r>
            <a:r>
              <a:rPr lang="tr-TR" altLang="tr-TR" dirty="0" err="1"/>
              <a:t>nın</a:t>
            </a:r>
            <a:r>
              <a:rPr lang="tr-TR" altLang="tr-TR" dirty="0"/>
              <a:t> ( birden fazla ise ayrı, ayrı yazılacak ) </a:t>
            </a:r>
            <a:r>
              <a:rPr lang="tr-TR" altLang="tr-TR" dirty="0" err="1"/>
              <a:t>CMK’nın</a:t>
            </a:r>
            <a:r>
              <a:rPr lang="tr-TR" altLang="tr-TR" dirty="0"/>
              <a:t> 63. maddesi hükmü gereğince, bilirkişi olarak atanmasına karar verilmiş olup, adı geçene/geçenlere </a:t>
            </a:r>
            <a:r>
              <a:rPr lang="tr-TR" altLang="tr-TR" dirty="0" err="1"/>
              <a:t>CMK’nın</a:t>
            </a:r>
            <a:r>
              <a:rPr lang="tr-TR" altLang="tr-TR" dirty="0"/>
              <a:t> 64. maddesi hükmüne göre,</a:t>
            </a:r>
            <a:r>
              <a:rPr lang="tr-TR" altLang="tr-TR" b="1" dirty="0"/>
              <a:t> </a:t>
            </a:r>
            <a:r>
              <a:rPr lang="tr-TR" altLang="tr-TR" dirty="0"/>
              <a:t>yemini yaptırılarak, aşağıdaki konularda teknik, ilmi ve fenni kanaatlerinin belirtilmesi istenildi.</a:t>
            </a:r>
          </a:p>
          <a:p>
            <a:pPr algn="just"/>
            <a:endParaRPr lang="tr-TR" altLang="tr-TR" dirty="0"/>
          </a:p>
          <a:p>
            <a:pPr algn="just"/>
            <a:r>
              <a:rPr lang="tr-TR" altLang="tr-TR" b="1" dirty="0"/>
              <a:t>KONU :.</a:t>
            </a:r>
            <a:r>
              <a:rPr lang="tr-TR" altLang="tr-TR" dirty="0"/>
              <a:t>................(Buraya bilirkişinin hangi konuda kanaatinin belirtilmesi isteniyorsa kendisine teslim edilen belgeler aynen belirtilerek net bir şekilde ve konular birden fazla ise sıra numarası verilerek belirtilmelidir. Konunun alt kısmına da, bilirkişiden konunun aydınlatılmasına yönelik, hangi hususlarda   ve hangi soruların cevaplarının istendiği açıklanmalıdır.)</a:t>
            </a:r>
          </a:p>
          <a:p>
            <a:endParaRPr lang="tr-TR" dirty="0"/>
          </a:p>
        </p:txBody>
      </p:sp>
    </p:spTree>
    <p:extLst>
      <p:ext uri="{BB962C8B-B14F-4D97-AF65-F5344CB8AC3E}">
        <p14:creationId xmlns:p14="http://schemas.microsoft.com/office/powerpoint/2010/main" val="11403945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2132856"/>
            <a:ext cx="8229600" cy="4191744"/>
          </a:xfrm>
        </p:spPr>
        <p:txBody>
          <a:bodyPr>
            <a:normAutofit/>
          </a:bodyPr>
          <a:lstStyle/>
          <a:p>
            <a:pPr algn="just"/>
            <a:r>
              <a:rPr lang="tr-TR" altLang="tr-TR" sz="1800" dirty="0">
                <a:latin typeface="Times New Roman" panose="02020603050405020304" pitchFamily="18" charset="0"/>
                <a:cs typeface="Times New Roman" panose="02020603050405020304" pitchFamily="18" charset="0"/>
              </a:rPr>
              <a:t>Bilirkişiye </a:t>
            </a:r>
            <a:r>
              <a:rPr lang="tr-TR" altLang="tr-TR" sz="1800" dirty="0" err="1">
                <a:latin typeface="Times New Roman" panose="02020603050405020304" pitchFamily="18" charset="0"/>
                <a:cs typeface="Times New Roman" panose="02020603050405020304" pitchFamily="18" charset="0"/>
              </a:rPr>
              <a:t>CMK’nın</a:t>
            </a:r>
            <a:r>
              <a:rPr lang="tr-TR" altLang="tr-TR" sz="1800" dirty="0">
                <a:latin typeface="Times New Roman" panose="02020603050405020304" pitchFamily="18" charset="0"/>
                <a:cs typeface="Times New Roman" panose="02020603050405020304" pitchFamily="18" charset="0"/>
              </a:rPr>
              <a:t> 66. Maddesinde belirtilen yetkileri hatırlatılarak konu hakkındaki kanaatlerini içeren raporun tarafıma </a:t>
            </a:r>
            <a:r>
              <a:rPr lang="tr-TR" altLang="tr-TR" sz="1800" dirty="0" smtClean="0">
                <a:latin typeface="Times New Roman" panose="02020603050405020304" pitchFamily="18" charset="0"/>
                <a:cs typeface="Times New Roman" panose="02020603050405020304" pitchFamily="18" charset="0"/>
              </a:rPr>
              <a:t>…. </a:t>
            </a:r>
            <a:r>
              <a:rPr lang="tr-TR" altLang="tr-TR" sz="1800" dirty="0">
                <a:latin typeface="Times New Roman" panose="02020603050405020304" pitchFamily="18" charset="0"/>
                <a:cs typeface="Times New Roman" panose="02020603050405020304" pitchFamily="18" charset="0"/>
              </a:rPr>
              <a:t>tarihine kadar teslim edilmesi istendi. </a:t>
            </a:r>
            <a:r>
              <a:rPr lang="tr-TR" altLang="tr-TR" sz="1800" dirty="0" smtClean="0">
                <a:latin typeface="Times New Roman" panose="02020603050405020304" pitchFamily="18" charset="0"/>
                <a:cs typeface="Times New Roman" panose="02020603050405020304" pitchFamily="18" charset="0"/>
              </a:rPr>
              <a:t>Ön inceleme </a:t>
            </a:r>
            <a:r>
              <a:rPr lang="tr-TR" altLang="tr-TR" sz="1800" dirty="0">
                <a:latin typeface="Times New Roman" panose="02020603050405020304" pitchFamily="18" charset="0"/>
                <a:cs typeface="Times New Roman" panose="02020603050405020304" pitchFamily="18" charset="0"/>
              </a:rPr>
              <a:t>esnasında başvurulması gereken evrakın örnekleri kendisine teslim edildi ve bu evrakı raporuyla iade etmeleri gerektiği hatırlatılarak işbu tutanak müştereken düzenlenerek imzalandı………./……./………</a:t>
            </a:r>
          </a:p>
          <a:p>
            <a:pPr algn="just"/>
            <a:endParaRPr lang="tr-TR" altLang="tr-TR" sz="1800" dirty="0">
              <a:latin typeface="Times New Roman" panose="02020603050405020304" pitchFamily="18" charset="0"/>
              <a:cs typeface="Times New Roman" panose="02020603050405020304" pitchFamily="18" charset="0"/>
            </a:endParaRPr>
          </a:p>
          <a:p>
            <a:pPr algn="just"/>
            <a:r>
              <a:rPr lang="tr-TR" altLang="tr-TR" sz="1800" b="1" dirty="0">
                <a:latin typeface="Times New Roman" panose="02020603050405020304" pitchFamily="18" charset="0"/>
                <a:cs typeface="Times New Roman" panose="02020603050405020304" pitchFamily="18" charset="0"/>
              </a:rPr>
              <a:t>MUHAKKİK	</a:t>
            </a:r>
            <a:r>
              <a:rPr lang="tr-TR" altLang="tr-TR" sz="1800" b="1" dirty="0" smtClean="0">
                <a:latin typeface="Times New Roman" panose="02020603050405020304" pitchFamily="18" charset="0"/>
                <a:cs typeface="Times New Roman" panose="02020603050405020304" pitchFamily="18" charset="0"/>
              </a:rPr>
              <a:t>YEMİNLİ </a:t>
            </a:r>
            <a:r>
              <a:rPr lang="tr-TR" altLang="tr-TR" sz="1800" b="1" dirty="0">
                <a:latin typeface="Times New Roman" panose="02020603050405020304" pitchFamily="18" charset="0"/>
                <a:cs typeface="Times New Roman" panose="02020603050405020304" pitchFamily="18" charset="0"/>
              </a:rPr>
              <a:t>KATİP		BİLİRKİŞİ/BİLİRKİŞİLER</a:t>
            </a:r>
          </a:p>
          <a:p>
            <a:pPr algn="just"/>
            <a:endParaRPr lang="tr-TR" altLang="tr-TR" sz="1800" dirty="0">
              <a:latin typeface="Times New Roman" panose="02020603050405020304" pitchFamily="18" charset="0"/>
              <a:cs typeface="Times New Roman" panose="02020603050405020304" pitchFamily="18" charset="0"/>
            </a:endParaRPr>
          </a:p>
          <a:p>
            <a:pPr algn="just"/>
            <a:endParaRPr lang="tr-TR" alt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2868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DÜZENLENECEK RAPORLAR</a:t>
            </a:r>
            <a:endParaRPr lang="tr-TR" b="1" dirty="0"/>
          </a:p>
        </p:txBody>
      </p:sp>
      <p:sp>
        <p:nvSpPr>
          <p:cNvPr id="3" name="İçerik Yer Tutucusu 2"/>
          <p:cNvSpPr>
            <a:spLocks noGrp="1"/>
          </p:cNvSpPr>
          <p:nvPr>
            <p:ph idx="1"/>
          </p:nvPr>
        </p:nvSpPr>
        <p:spPr/>
        <p:txBody>
          <a:bodyPr/>
          <a:lstStyle/>
          <a:p>
            <a:r>
              <a:rPr lang="tr-TR" b="1" dirty="0" smtClean="0"/>
              <a:t>ÖN İNCELEME RAPORU</a:t>
            </a:r>
          </a:p>
          <a:p>
            <a:r>
              <a:rPr lang="tr-TR" b="1" dirty="0" smtClean="0"/>
              <a:t>DİSİPLİN RAPORU</a:t>
            </a:r>
          </a:p>
          <a:p>
            <a:r>
              <a:rPr lang="tr-TR" b="1" dirty="0" smtClean="0"/>
              <a:t>ARAŞTIRMA RAPORU</a:t>
            </a:r>
          </a:p>
          <a:p>
            <a:r>
              <a:rPr lang="tr-TR" b="1" dirty="0" smtClean="0"/>
              <a:t>TEVDİ RAPORU</a:t>
            </a:r>
          </a:p>
          <a:p>
            <a:r>
              <a:rPr lang="tr-TR" b="1" dirty="0" smtClean="0"/>
              <a:t>TAZMİN RAPORU</a:t>
            </a:r>
            <a:endParaRPr lang="tr-TR" b="1" dirty="0"/>
          </a:p>
        </p:txBody>
      </p:sp>
    </p:spTree>
    <p:extLst>
      <p:ext uri="{BB962C8B-B14F-4D97-AF65-F5344CB8AC3E}">
        <p14:creationId xmlns:p14="http://schemas.microsoft.com/office/powerpoint/2010/main" val="5201007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Şikayetçinin belediyeye sıhhi işyeri ruhsat almak amacıyla yaptığı başvuru sonrasında, belediye  3572 </a:t>
            </a:r>
            <a:r>
              <a:rPr lang="tr-TR" dirty="0" err="1" smtClean="0"/>
              <a:t>sk</a:t>
            </a:r>
            <a:r>
              <a:rPr lang="tr-TR" dirty="0" smtClean="0"/>
              <a:t> 5.md, İşyeri Açma ve Çalıma Ruhsatlarına İlişkin Yönetmeliğin 8.md hükümlerine aykırı olarak ruhsat vermemiştir. Ön incelemeci soruşturma izni talep etmiştir. Talep doğru mudur?</a:t>
            </a:r>
            <a:endParaRPr lang="tr-TR" dirty="0"/>
          </a:p>
        </p:txBody>
      </p:sp>
    </p:spTree>
    <p:extLst>
      <p:ext uri="{BB962C8B-B14F-4D97-AF65-F5344CB8AC3E}">
        <p14:creationId xmlns:p14="http://schemas.microsoft.com/office/powerpoint/2010/main" val="25912114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Eylemin hukuki nitelik taşıması ve iptal davasına konu olabileceği durumlarda soruşturma izni verilmemesi gerektiği. (Danıştay 2.D 19.09.2000 tarih ve E:2000/2901, K:2000/3194)</a:t>
            </a:r>
            <a:endParaRPr lang="tr-TR" dirty="0"/>
          </a:p>
        </p:txBody>
      </p:sp>
    </p:spTree>
    <p:extLst>
      <p:ext uri="{BB962C8B-B14F-4D97-AF65-F5344CB8AC3E}">
        <p14:creationId xmlns:p14="http://schemas.microsoft.com/office/powerpoint/2010/main" val="275776865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 Olay</a:t>
            </a:r>
            <a:endParaRPr lang="tr-TR" dirty="0"/>
          </a:p>
        </p:txBody>
      </p:sp>
      <p:sp>
        <p:nvSpPr>
          <p:cNvPr id="3" name="İçerik Yer Tutucusu 2"/>
          <p:cNvSpPr>
            <a:spLocks noGrp="1"/>
          </p:cNvSpPr>
          <p:nvPr>
            <p:ph idx="1"/>
          </p:nvPr>
        </p:nvSpPr>
        <p:spPr/>
        <p:txBody>
          <a:bodyPr/>
          <a:lstStyle/>
          <a:p>
            <a:r>
              <a:rPr lang="tr-TR" dirty="0" smtClean="0"/>
              <a:t>Belediye  görevlisi, kendisine görevi için  verilen  cep telefonunu kaybettiği için muhakkik tarafından soruşturma izni talep edilmiştir. Talep doğru mudur?</a:t>
            </a:r>
            <a:endParaRPr lang="tr-TR" dirty="0"/>
          </a:p>
        </p:txBody>
      </p:sp>
    </p:spTree>
    <p:extLst>
      <p:ext uri="{BB962C8B-B14F-4D97-AF65-F5344CB8AC3E}">
        <p14:creationId xmlns:p14="http://schemas.microsoft.com/office/powerpoint/2010/main" val="400678683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Eylemin tazmini gerektiren nitelikte olması halinde, ceza kovuşturması yapılamayacağı. </a:t>
            </a:r>
            <a:r>
              <a:rPr lang="tr-TR"/>
              <a:t>(Danıştay 2.D </a:t>
            </a:r>
            <a:r>
              <a:rPr lang="tr-TR" smtClean="0"/>
              <a:t>05.10.2001 </a:t>
            </a:r>
            <a:r>
              <a:rPr lang="tr-TR"/>
              <a:t>tarih ve </a:t>
            </a:r>
            <a:r>
              <a:rPr lang="tr-TR" smtClean="0"/>
              <a:t>E:2001/1438, K:2001/2212)</a:t>
            </a:r>
            <a:endParaRPr lang="tr-TR"/>
          </a:p>
          <a:p>
            <a:endParaRPr lang="tr-TR" dirty="0"/>
          </a:p>
        </p:txBody>
      </p:sp>
    </p:spTree>
    <p:extLst>
      <p:ext uri="{BB962C8B-B14F-4D97-AF65-F5344CB8AC3E}">
        <p14:creationId xmlns:p14="http://schemas.microsoft.com/office/powerpoint/2010/main" val="693756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lgn="ctr" fontAlgn="base">
              <a:lnSpc>
                <a:spcPct val="130000"/>
              </a:lnSpc>
              <a:spcAft>
                <a:spcPct val="0"/>
              </a:spcAft>
            </a:pPr>
            <a:r>
              <a:rPr lang="tr-TR" sz="2800" b="1" dirty="0">
                <a:solidFill>
                  <a:srgbClr val="CC6600"/>
                </a:solidFill>
                <a:latin typeface="Albertus Extra Bold" pitchFamily="34" charset="0"/>
                <a:ea typeface="+mn-ea"/>
                <a:cs typeface="+mn-cs"/>
              </a:rPr>
              <a:t>BAZI RAPORLARDA GÖRÜLEN EKSİKLİKLER</a:t>
            </a:r>
          </a:p>
        </p:txBody>
      </p:sp>
      <p:sp>
        <p:nvSpPr>
          <p:cNvPr id="3" name="İçerik Yer Tutucusu 2"/>
          <p:cNvSpPr>
            <a:spLocks noGrp="1"/>
          </p:cNvSpPr>
          <p:nvPr>
            <p:ph idx="1"/>
          </p:nvPr>
        </p:nvSpPr>
        <p:spPr/>
        <p:txBody>
          <a:bodyPr/>
          <a:lstStyle/>
          <a:p>
            <a:pPr marL="609600" indent="-609600">
              <a:buFont typeface="Wingdings" pitchFamily="2" charset="2"/>
              <a:buChar char="ü"/>
            </a:pPr>
            <a:r>
              <a:rPr lang="tr-TR" b="1" dirty="0"/>
              <a:t> İddia konularının tümü hakkında inceleme </a:t>
            </a:r>
          </a:p>
          <a:p>
            <a:pPr marL="609600" indent="-609600">
              <a:buFont typeface="Wingdings" pitchFamily="2" charset="2"/>
              <a:buNone/>
            </a:pPr>
            <a:r>
              <a:rPr lang="tr-TR" b="1" dirty="0"/>
              <a:t>yapılmaması,</a:t>
            </a:r>
          </a:p>
          <a:p>
            <a:pPr marL="609600" indent="-609600">
              <a:buFont typeface="Wingdings" pitchFamily="2" charset="2"/>
              <a:buChar char="ü"/>
            </a:pPr>
            <a:r>
              <a:rPr lang="tr-TR" b="1" dirty="0" smtClean="0">
                <a:solidFill>
                  <a:srgbClr val="FF0000"/>
                </a:solidFill>
              </a:rPr>
              <a:t>Kapsam </a:t>
            </a:r>
            <a:r>
              <a:rPr lang="tr-TR" b="1" dirty="0">
                <a:solidFill>
                  <a:srgbClr val="FF0000"/>
                </a:solidFill>
              </a:rPr>
              <a:t>Dışı </a:t>
            </a:r>
            <a:r>
              <a:rPr lang="tr-TR" b="1" dirty="0" smtClean="0">
                <a:solidFill>
                  <a:srgbClr val="FF0000"/>
                </a:solidFill>
              </a:rPr>
              <a:t>Konuların Ön İnceme Raporunda belirtilmemesi,</a:t>
            </a:r>
            <a:endParaRPr lang="tr-TR" b="1" dirty="0">
              <a:solidFill>
                <a:srgbClr val="FF0000"/>
              </a:solidFill>
            </a:endParaRPr>
          </a:p>
          <a:p>
            <a:pPr marL="609600" indent="-609600">
              <a:buFont typeface="Wingdings" pitchFamily="2" charset="2"/>
              <a:buChar char="ü"/>
            </a:pPr>
            <a:r>
              <a:rPr lang="tr-TR" b="1" dirty="0"/>
              <a:t>Şikayetçinin </a:t>
            </a:r>
            <a:r>
              <a:rPr lang="tr-TR" b="1" dirty="0" smtClean="0"/>
              <a:t>ifadesinin </a:t>
            </a:r>
            <a:r>
              <a:rPr lang="tr-TR" b="1" dirty="0"/>
              <a:t>alınmaması, adresinin</a:t>
            </a:r>
          </a:p>
          <a:p>
            <a:pPr marL="609600" indent="-609600">
              <a:buFont typeface="Wingdings" pitchFamily="2" charset="2"/>
              <a:buNone/>
            </a:pPr>
            <a:r>
              <a:rPr lang="tr-TR" b="1" dirty="0"/>
              <a:t>belirtilmemesi,</a:t>
            </a:r>
            <a:r>
              <a:rPr lang="tr-TR" dirty="0"/>
              <a:t> </a:t>
            </a:r>
          </a:p>
          <a:p>
            <a:pPr marL="609600" indent="-609600">
              <a:buFont typeface="Wingdings" pitchFamily="2" charset="2"/>
              <a:buChar char="ü"/>
            </a:pPr>
            <a:r>
              <a:rPr lang="tr-TR" b="1" dirty="0">
                <a:solidFill>
                  <a:srgbClr val="FF0000"/>
                </a:solidFill>
              </a:rPr>
              <a:t>Şikayetçi ile Muhbir ayrımının yapılmaması,</a:t>
            </a:r>
          </a:p>
          <a:p>
            <a:pPr marL="609600" indent="-609600">
              <a:buFont typeface="Wingdings" pitchFamily="2" charset="2"/>
              <a:buChar char="ü"/>
            </a:pPr>
            <a:r>
              <a:rPr lang="tr-TR" b="1" dirty="0"/>
              <a:t>Onayda belirtilen konuların dışına çıkılması,</a:t>
            </a:r>
            <a:r>
              <a:rPr lang="tr-TR" dirty="0"/>
              <a:t>  </a:t>
            </a:r>
          </a:p>
          <a:p>
            <a:pPr marL="0" indent="0">
              <a:buNone/>
            </a:pPr>
            <a:endParaRPr lang="tr-TR" dirty="0"/>
          </a:p>
        </p:txBody>
      </p:sp>
    </p:spTree>
    <p:extLst>
      <p:ext uri="{BB962C8B-B14F-4D97-AF65-F5344CB8AC3E}">
        <p14:creationId xmlns:p14="http://schemas.microsoft.com/office/powerpoint/2010/main" val="365182550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b="1" dirty="0">
                <a:solidFill>
                  <a:srgbClr val="CC6600"/>
                </a:solidFill>
                <a:latin typeface="Albertus Extra Bold" pitchFamily="34" charset="0"/>
              </a:rPr>
              <a:t>BAZI RAPORLARDA GÖRÜLEN EKSİKLİKLER</a:t>
            </a:r>
            <a:endParaRPr lang="tr-TR" b="1" dirty="0"/>
          </a:p>
        </p:txBody>
      </p:sp>
      <p:sp>
        <p:nvSpPr>
          <p:cNvPr id="3" name="İçerik Yer Tutucusu 2"/>
          <p:cNvSpPr>
            <a:spLocks noGrp="1"/>
          </p:cNvSpPr>
          <p:nvPr>
            <p:ph idx="1"/>
          </p:nvPr>
        </p:nvSpPr>
        <p:spPr/>
        <p:txBody>
          <a:bodyPr/>
          <a:lstStyle/>
          <a:p>
            <a:pPr marL="609600" indent="-609600">
              <a:buFont typeface="Wingdings" pitchFamily="2" charset="2"/>
              <a:buChar char="ü"/>
            </a:pPr>
            <a:r>
              <a:rPr lang="tr-TR" b="1" dirty="0" smtClean="0"/>
              <a:t>İlgili </a:t>
            </a:r>
            <a:r>
              <a:rPr lang="tr-TR" b="1" dirty="0"/>
              <a:t>mercilerden istenen belgelerin yazılı</a:t>
            </a:r>
          </a:p>
          <a:p>
            <a:pPr marL="609600" indent="-609600">
              <a:buFont typeface="Wingdings" pitchFamily="2" charset="2"/>
              <a:buNone/>
            </a:pPr>
            <a:r>
              <a:rPr lang="tr-TR" b="1" dirty="0"/>
              <a:t> olarak istenmemesi,</a:t>
            </a:r>
          </a:p>
          <a:p>
            <a:pPr marL="609600" indent="-609600">
              <a:buFont typeface="Wingdings" pitchFamily="2" charset="2"/>
              <a:buChar char="ü"/>
            </a:pPr>
            <a:r>
              <a:rPr lang="tr-TR" b="1" dirty="0">
                <a:solidFill>
                  <a:srgbClr val="FF0000"/>
                </a:solidFill>
              </a:rPr>
              <a:t>Belgelerin dizi pusulasına bağlanmış ve </a:t>
            </a:r>
          </a:p>
          <a:p>
            <a:pPr marL="609600" indent="-609600">
              <a:buFont typeface="Wingdings" pitchFamily="2" charset="2"/>
              <a:buNone/>
            </a:pPr>
            <a:r>
              <a:rPr lang="tr-TR" b="1" dirty="0">
                <a:solidFill>
                  <a:srgbClr val="FF0000"/>
                </a:solidFill>
              </a:rPr>
              <a:t>tasdikli olarak istenmemesi</a:t>
            </a:r>
            <a:r>
              <a:rPr lang="tr-TR" b="1" dirty="0" smtClean="0">
                <a:solidFill>
                  <a:srgbClr val="FF0000"/>
                </a:solidFill>
              </a:rPr>
              <a:t>, dosyadaki belgelerin tamamına ek numarası verilmemesi,</a:t>
            </a:r>
          </a:p>
          <a:p>
            <a:pPr marL="609600" indent="-609600">
              <a:buFont typeface="Wingdings" pitchFamily="2" charset="2"/>
              <a:buNone/>
            </a:pPr>
            <a:endParaRPr lang="tr-TR" dirty="0">
              <a:solidFill>
                <a:srgbClr val="FF0000"/>
              </a:solidFill>
            </a:endParaRPr>
          </a:p>
          <a:p>
            <a:pPr marL="609600" indent="-609600">
              <a:buFont typeface="Wingdings" pitchFamily="2" charset="2"/>
              <a:buChar char="ü"/>
            </a:pPr>
            <a:r>
              <a:rPr lang="tr-TR" b="1" dirty="0" smtClean="0"/>
              <a:t>Gerekli </a:t>
            </a:r>
            <a:r>
              <a:rPr lang="tr-TR" b="1" dirty="0"/>
              <a:t>belgelerin toplanmasında eksikliklerin</a:t>
            </a:r>
          </a:p>
          <a:p>
            <a:pPr marL="609600" indent="-609600">
              <a:buFont typeface="Wingdings" pitchFamily="2" charset="2"/>
              <a:buNone/>
            </a:pPr>
            <a:r>
              <a:rPr lang="tr-TR" b="1" dirty="0"/>
              <a:t>olması,</a:t>
            </a:r>
            <a:r>
              <a:rPr lang="tr-TR" dirty="0"/>
              <a:t> </a:t>
            </a:r>
          </a:p>
          <a:p>
            <a:endParaRPr lang="tr-TR" dirty="0"/>
          </a:p>
        </p:txBody>
      </p:sp>
    </p:spTree>
    <p:extLst>
      <p:ext uri="{BB962C8B-B14F-4D97-AF65-F5344CB8AC3E}">
        <p14:creationId xmlns:p14="http://schemas.microsoft.com/office/powerpoint/2010/main" val="20632263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b="1" dirty="0">
                <a:solidFill>
                  <a:srgbClr val="CC6600"/>
                </a:solidFill>
                <a:latin typeface="Albertus Extra Bold" pitchFamily="34" charset="0"/>
              </a:rPr>
              <a:t>BAZI RAPORLARDA GÖRÜLEN EKSİKLİKLER</a:t>
            </a:r>
            <a:endParaRPr lang="tr-TR" b="1" dirty="0"/>
          </a:p>
        </p:txBody>
      </p:sp>
      <p:sp>
        <p:nvSpPr>
          <p:cNvPr id="3" name="İçerik Yer Tutucusu 2"/>
          <p:cNvSpPr>
            <a:spLocks noGrp="1"/>
          </p:cNvSpPr>
          <p:nvPr>
            <p:ph idx="1"/>
          </p:nvPr>
        </p:nvSpPr>
        <p:spPr/>
        <p:txBody>
          <a:bodyPr>
            <a:normAutofit lnSpcReduction="10000"/>
          </a:bodyPr>
          <a:lstStyle/>
          <a:p>
            <a:pPr marL="609600" indent="-609600">
              <a:buFont typeface="Wingdings" pitchFamily="2" charset="2"/>
              <a:buChar char="ü"/>
            </a:pPr>
            <a:r>
              <a:rPr lang="tr-TR" b="1" dirty="0"/>
              <a:t> </a:t>
            </a:r>
            <a:r>
              <a:rPr lang="tr-TR" b="1" dirty="0">
                <a:solidFill>
                  <a:srgbClr val="FF0000"/>
                </a:solidFill>
              </a:rPr>
              <a:t>Gereksiz belge toplanması,</a:t>
            </a:r>
          </a:p>
          <a:p>
            <a:pPr marL="609600" indent="-609600">
              <a:buFont typeface="Wingdings" pitchFamily="2" charset="2"/>
              <a:buChar char="ü"/>
            </a:pPr>
            <a:r>
              <a:rPr lang="tr-TR" b="1" dirty="0"/>
              <a:t>İlgili mercilerden istenen belgelerin, </a:t>
            </a:r>
            <a:r>
              <a:rPr lang="tr-TR" b="1" dirty="0" err="1"/>
              <a:t>Rapor’un</a:t>
            </a:r>
            <a:r>
              <a:rPr lang="tr-TR" b="1" dirty="0"/>
              <a:t> </a:t>
            </a:r>
          </a:p>
          <a:p>
            <a:pPr marL="609600" indent="-609600">
              <a:buFont typeface="Wingdings" pitchFamily="2" charset="2"/>
              <a:buNone/>
            </a:pPr>
            <a:r>
              <a:rPr lang="tr-TR" b="1" dirty="0"/>
              <a:t>İnceleme bölümünde özetlenmemesi,</a:t>
            </a:r>
          </a:p>
          <a:p>
            <a:pPr marL="609600" indent="-609600">
              <a:buFont typeface="Wingdings" pitchFamily="2" charset="2"/>
              <a:buChar char="ü"/>
            </a:pPr>
            <a:r>
              <a:rPr lang="tr-TR" b="1" dirty="0" smtClean="0">
                <a:solidFill>
                  <a:srgbClr val="FF0000"/>
                </a:solidFill>
              </a:rPr>
              <a:t>İfade tutanağı 2 </a:t>
            </a:r>
            <a:r>
              <a:rPr lang="tr-TR" b="1" dirty="0" smtClean="0">
                <a:solidFill>
                  <a:srgbClr val="FF0000"/>
                </a:solidFill>
              </a:rPr>
              <a:t>sayfa olmasına rağmen sadece son sayfanın imzalanması, t</a:t>
            </a:r>
            <a:r>
              <a:rPr lang="tr-TR" b="1" dirty="0" smtClean="0">
                <a:solidFill>
                  <a:srgbClr val="FF0000"/>
                </a:solidFill>
              </a:rPr>
              <a:t>anık </a:t>
            </a:r>
            <a:r>
              <a:rPr lang="tr-TR" b="1" dirty="0">
                <a:solidFill>
                  <a:srgbClr val="FF0000"/>
                </a:solidFill>
              </a:rPr>
              <a:t>ve  </a:t>
            </a:r>
            <a:r>
              <a:rPr lang="tr-TR" b="1" dirty="0" smtClean="0">
                <a:solidFill>
                  <a:srgbClr val="FF0000"/>
                </a:solidFill>
              </a:rPr>
              <a:t>hakkında ön inceleme yapılan ifadelerinin </a:t>
            </a:r>
            <a:r>
              <a:rPr lang="tr-TR" b="1" dirty="0" err="1">
                <a:solidFill>
                  <a:srgbClr val="FF0000"/>
                </a:solidFill>
              </a:rPr>
              <a:t>Rapor’da</a:t>
            </a:r>
            <a:r>
              <a:rPr lang="tr-TR" b="1" dirty="0">
                <a:solidFill>
                  <a:srgbClr val="FF0000"/>
                </a:solidFill>
              </a:rPr>
              <a:t> yeterince</a:t>
            </a:r>
          </a:p>
          <a:p>
            <a:pPr marL="609600" indent="-609600">
              <a:buFont typeface="Wingdings" pitchFamily="2" charset="2"/>
              <a:buNone/>
            </a:pPr>
            <a:r>
              <a:rPr lang="tr-TR" b="1" dirty="0">
                <a:solidFill>
                  <a:srgbClr val="FF0000"/>
                </a:solidFill>
              </a:rPr>
              <a:t>irdelenmemesi</a:t>
            </a:r>
            <a:r>
              <a:rPr lang="tr-TR" b="1" dirty="0" smtClean="0">
                <a:solidFill>
                  <a:srgbClr val="FF0000"/>
                </a:solidFill>
              </a:rPr>
              <a:t>, </a:t>
            </a:r>
            <a:endParaRPr lang="tr-TR" dirty="0">
              <a:solidFill>
                <a:srgbClr val="FF0000"/>
              </a:solidFill>
            </a:endParaRPr>
          </a:p>
          <a:p>
            <a:pPr marL="609600" indent="-609600">
              <a:buFont typeface="Wingdings" pitchFamily="2" charset="2"/>
              <a:buChar char="ü"/>
            </a:pPr>
            <a:r>
              <a:rPr lang="tr-TR" b="1" dirty="0"/>
              <a:t>Bilgisine başvurulması gereken bazı kişilerin</a:t>
            </a:r>
          </a:p>
          <a:p>
            <a:pPr marL="609600" indent="-609600">
              <a:buFont typeface="Wingdings" pitchFamily="2" charset="2"/>
              <a:buNone/>
            </a:pPr>
            <a:r>
              <a:rPr lang="tr-TR" b="1" dirty="0"/>
              <a:t>Bilgisine başvurulmaması ,</a:t>
            </a:r>
            <a:r>
              <a:rPr lang="tr-TR" dirty="0"/>
              <a:t> </a:t>
            </a:r>
          </a:p>
          <a:p>
            <a:endParaRPr lang="tr-TR" dirty="0"/>
          </a:p>
        </p:txBody>
      </p:sp>
    </p:spTree>
    <p:extLst>
      <p:ext uri="{BB962C8B-B14F-4D97-AF65-F5344CB8AC3E}">
        <p14:creationId xmlns:p14="http://schemas.microsoft.com/office/powerpoint/2010/main" val="36484313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dirty="0">
                <a:solidFill>
                  <a:srgbClr val="CC6600"/>
                </a:solidFill>
                <a:latin typeface="Albertus Extra Bold" pitchFamily="34" charset="0"/>
              </a:rPr>
              <a:t>BAZI RAPORLARDA GÖRÜLEN EKSİKLİKLER</a:t>
            </a:r>
            <a:endParaRPr lang="tr-TR" dirty="0"/>
          </a:p>
        </p:txBody>
      </p:sp>
      <p:sp>
        <p:nvSpPr>
          <p:cNvPr id="3" name="İçerik Yer Tutucusu 2"/>
          <p:cNvSpPr>
            <a:spLocks noGrp="1"/>
          </p:cNvSpPr>
          <p:nvPr>
            <p:ph idx="1"/>
          </p:nvPr>
        </p:nvSpPr>
        <p:spPr/>
        <p:txBody>
          <a:bodyPr/>
          <a:lstStyle/>
          <a:p>
            <a:pPr marL="609600" indent="-609600">
              <a:buFont typeface="Wingdings" pitchFamily="2" charset="2"/>
              <a:buChar char="ü"/>
            </a:pPr>
            <a:r>
              <a:rPr lang="tr-TR" b="1" dirty="0" smtClean="0">
                <a:solidFill>
                  <a:srgbClr val="FF0000"/>
                </a:solidFill>
              </a:rPr>
              <a:t>Raporda </a:t>
            </a:r>
            <a:r>
              <a:rPr lang="tr-TR" b="1" dirty="0">
                <a:solidFill>
                  <a:srgbClr val="FF0000"/>
                </a:solidFill>
              </a:rPr>
              <a:t>gereksiz tekrarlara yer verilmesi,</a:t>
            </a:r>
          </a:p>
          <a:p>
            <a:pPr marL="609600" indent="-609600">
              <a:buFont typeface="Wingdings" pitchFamily="2" charset="2"/>
              <a:buChar char="ü"/>
            </a:pPr>
            <a:r>
              <a:rPr lang="tr-TR" b="1" dirty="0"/>
              <a:t>Elde edilen bilgi ve belgeler ile varılan sonuç</a:t>
            </a:r>
          </a:p>
          <a:p>
            <a:pPr marL="609600" indent="-609600">
              <a:buFont typeface="Wingdings" pitchFamily="2" charset="2"/>
              <a:buNone/>
            </a:pPr>
            <a:r>
              <a:rPr lang="tr-TR" b="1" dirty="0"/>
              <a:t>arasında sağlıklı illiyet bağının kurulamaması</a:t>
            </a:r>
            <a:r>
              <a:rPr lang="tr-TR" b="1" dirty="0" smtClean="0"/>
              <a:t>,</a:t>
            </a:r>
            <a:endParaRPr lang="tr-TR" dirty="0"/>
          </a:p>
          <a:p>
            <a:pPr marL="609600" indent="-609600">
              <a:buFont typeface="Wingdings" pitchFamily="2" charset="2"/>
              <a:buChar char="ü"/>
            </a:pPr>
            <a:r>
              <a:rPr lang="tr-TR" dirty="0" smtClean="0"/>
              <a:t>Muhakkikin </a:t>
            </a:r>
            <a:r>
              <a:rPr lang="tr-TR" dirty="0"/>
              <a:t>gerekçe yazmadan ek süre talep </a:t>
            </a:r>
            <a:r>
              <a:rPr lang="tr-TR" dirty="0" smtClean="0"/>
              <a:t>etmesi,</a:t>
            </a:r>
            <a:endParaRPr lang="tr-TR" b="1" dirty="0" smtClean="0">
              <a:solidFill>
                <a:srgbClr val="FF0000"/>
              </a:solidFill>
            </a:endParaRPr>
          </a:p>
          <a:p>
            <a:pPr marL="609600" indent="-609600">
              <a:buFont typeface="Wingdings" pitchFamily="2" charset="2"/>
              <a:buChar char="ü"/>
            </a:pPr>
            <a:r>
              <a:rPr lang="tr-TR" b="1" dirty="0" err="1" smtClean="0">
                <a:solidFill>
                  <a:srgbClr val="FF0000"/>
                </a:solidFill>
              </a:rPr>
              <a:t>Rapor’un</a:t>
            </a:r>
            <a:r>
              <a:rPr lang="tr-TR" b="1" dirty="0" smtClean="0">
                <a:solidFill>
                  <a:srgbClr val="FF0000"/>
                </a:solidFill>
              </a:rPr>
              <a:t> </a:t>
            </a:r>
            <a:r>
              <a:rPr lang="tr-TR" b="1" dirty="0">
                <a:solidFill>
                  <a:srgbClr val="FF0000"/>
                </a:solidFill>
              </a:rPr>
              <a:t>Sonuç Bölümü’nün ya çok kısa </a:t>
            </a:r>
          </a:p>
          <a:p>
            <a:pPr marL="609600" indent="-609600">
              <a:buFont typeface="Wingdings" pitchFamily="2" charset="2"/>
              <a:buNone/>
            </a:pPr>
            <a:r>
              <a:rPr lang="tr-TR" b="1" dirty="0">
                <a:solidFill>
                  <a:srgbClr val="FF0000"/>
                </a:solidFill>
              </a:rPr>
              <a:t>yada çok uzun olarak tanzim edilmesi</a:t>
            </a:r>
            <a:r>
              <a:rPr lang="tr-TR" b="1" dirty="0" smtClean="0">
                <a:solidFill>
                  <a:srgbClr val="FF0000"/>
                </a:solidFill>
              </a:rPr>
              <a:t>,</a:t>
            </a:r>
          </a:p>
          <a:p>
            <a:pPr marL="609600" indent="-609600">
              <a:buFont typeface="Wingdings" pitchFamily="2" charset="2"/>
              <a:buNone/>
            </a:pPr>
            <a:endParaRPr lang="tr-TR" b="1" dirty="0" smtClean="0">
              <a:solidFill>
                <a:srgbClr val="FF0000"/>
              </a:solidFill>
            </a:endParaRPr>
          </a:p>
          <a:p>
            <a:pPr marL="609600" indent="-609600">
              <a:buFont typeface="Wingdings" pitchFamily="2" charset="2"/>
              <a:buNone/>
            </a:pPr>
            <a:endParaRPr lang="tr-TR" b="1" dirty="0">
              <a:solidFill>
                <a:srgbClr val="FF0000"/>
              </a:solidFill>
            </a:endParaRPr>
          </a:p>
          <a:p>
            <a:pPr marL="609600" indent="-609600">
              <a:buFont typeface="Wingdings" pitchFamily="2" charset="2"/>
              <a:buNone/>
            </a:pPr>
            <a:endParaRPr lang="tr-TR" b="1" dirty="0">
              <a:solidFill>
                <a:srgbClr val="FF0000"/>
              </a:solidFill>
            </a:endParaRPr>
          </a:p>
          <a:p>
            <a:endParaRPr lang="tr-TR" dirty="0"/>
          </a:p>
        </p:txBody>
      </p:sp>
    </p:spTree>
    <p:extLst>
      <p:ext uri="{BB962C8B-B14F-4D97-AF65-F5344CB8AC3E}">
        <p14:creationId xmlns:p14="http://schemas.microsoft.com/office/powerpoint/2010/main" val="25927271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lnSpc>
                <a:spcPct val="115000"/>
              </a:lnSpc>
              <a:spcAft>
                <a:spcPts val="1000"/>
              </a:spcAft>
              <a:tabLst>
                <a:tab pos="723900" algn="l"/>
              </a:tabLst>
            </a:pPr>
            <a:r>
              <a:rPr lang="tr-TR" sz="2800" dirty="0">
                <a:solidFill>
                  <a:srgbClr val="CC6600"/>
                </a:solidFill>
                <a:latin typeface="Albertus Extra Bold"/>
                <a:ea typeface="Times New Roman"/>
                <a:cs typeface="Times New Roman"/>
              </a:rPr>
              <a:t>DİKKAT EDİLMESİ GEREKEN HUSUSLAR</a:t>
            </a:r>
            <a:endParaRPr lang="tr-TR" sz="1100" dirty="0">
              <a:ea typeface="Calibri"/>
              <a:cs typeface="Times New Roman"/>
            </a:endParaRPr>
          </a:p>
        </p:txBody>
      </p:sp>
      <p:sp>
        <p:nvSpPr>
          <p:cNvPr id="3" name="İçerik Yer Tutucusu 2"/>
          <p:cNvSpPr>
            <a:spLocks noGrp="1"/>
          </p:cNvSpPr>
          <p:nvPr>
            <p:ph idx="1"/>
          </p:nvPr>
        </p:nvSpPr>
        <p:spPr/>
        <p:txBody>
          <a:bodyPr>
            <a:normAutofit/>
          </a:bodyPr>
          <a:lstStyle/>
          <a:p>
            <a:pPr marL="612775" indent="-612775" fontAlgn="base">
              <a:spcAft>
                <a:spcPts val="0"/>
              </a:spcAft>
            </a:pPr>
            <a:r>
              <a:rPr lang="tr-TR" b="1" dirty="0">
                <a:solidFill>
                  <a:srgbClr val="000000"/>
                </a:solidFill>
                <a:latin typeface="Final Frontier"/>
                <a:ea typeface="Times New Roman"/>
                <a:cs typeface="Times New Roman"/>
              </a:rPr>
              <a:t>1- </a:t>
            </a:r>
            <a:r>
              <a:rPr lang="tr-TR" b="1" dirty="0" smtClean="0">
                <a:solidFill>
                  <a:srgbClr val="000000"/>
                </a:solidFill>
                <a:latin typeface="Final Frontier"/>
                <a:ea typeface="Times New Roman"/>
                <a:cs typeface="Times New Roman"/>
              </a:rPr>
              <a:t>Eksik inceleme yapılmamalı,</a:t>
            </a:r>
            <a:endParaRPr lang="tr-TR" sz="1200" dirty="0">
              <a:latin typeface="Times New Roman"/>
              <a:ea typeface="Times New Roman"/>
            </a:endParaRPr>
          </a:p>
          <a:p>
            <a:pPr marL="612775" indent="-612775" fontAlgn="base">
              <a:lnSpc>
                <a:spcPct val="115000"/>
              </a:lnSpc>
              <a:spcAft>
                <a:spcPts val="0"/>
              </a:spcAft>
            </a:pPr>
            <a:r>
              <a:rPr lang="tr-TR" b="1" dirty="0">
                <a:solidFill>
                  <a:srgbClr val="FF9900"/>
                </a:solidFill>
                <a:latin typeface="Final Frontier"/>
                <a:ea typeface="Times New Roman"/>
                <a:cs typeface="Times New Roman"/>
              </a:rPr>
              <a:t>2- </a:t>
            </a:r>
            <a:r>
              <a:rPr lang="tr-TR" b="1" dirty="0" smtClean="0">
                <a:solidFill>
                  <a:srgbClr val="FF9900"/>
                </a:solidFill>
                <a:latin typeface="Final Frontier"/>
                <a:ea typeface="Times New Roman"/>
                <a:cs typeface="Times New Roman"/>
              </a:rPr>
              <a:t>Sonuç kısmında  hakkında ön inceleme yapılanın hangi fiilden dolayı ve hangi mevzuat hükümlerini ihlal  ettiği açıkça belirtilmeli,</a:t>
            </a:r>
            <a:endParaRPr lang="tr-TR" sz="1100" dirty="0">
              <a:latin typeface="Calibri"/>
              <a:ea typeface="Calibri"/>
              <a:cs typeface="Times New Roman"/>
            </a:endParaRPr>
          </a:p>
          <a:p>
            <a:pPr marL="612775" indent="-612775" fontAlgn="base">
              <a:lnSpc>
                <a:spcPct val="115000"/>
              </a:lnSpc>
              <a:spcAft>
                <a:spcPts val="0"/>
              </a:spcAft>
            </a:pPr>
            <a:r>
              <a:rPr lang="tr-TR" b="1" dirty="0">
                <a:solidFill>
                  <a:srgbClr val="000000"/>
                </a:solidFill>
                <a:latin typeface="Final Frontier"/>
                <a:ea typeface="Times New Roman"/>
                <a:cs typeface="Times New Roman"/>
              </a:rPr>
              <a:t>3- </a:t>
            </a:r>
            <a:r>
              <a:rPr lang="tr-TR" b="1" dirty="0" smtClean="0">
                <a:solidFill>
                  <a:srgbClr val="000000"/>
                </a:solidFill>
                <a:latin typeface="Final Frontier"/>
                <a:ea typeface="Times New Roman"/>
                <a:cs typeface="Times New Roman"/>
              </a:rPr>
              <a:t>Kullanılan form ve Raporlarda  bir  standart sağlanmalı,  </a:t>
            </a:r>
            <a:endParaRPr lang="tr-TR" sz="1100" dirty="0">
              <a:latin typeface="Calibri"/>
              <a:ea typeface="Calibri"/>
              <a:cs typeface="Times New Roman"/>
            </a:endParaRPr>
          </a:p>
          <a:p>
            <a:pPr marL="612775" indent="-612775" fontAlgn="base">
              <a:lnSpc>
                <a:spcPct val="115000"/>
              </a:lnSpc>
              <a:spcAft>
                <a:spcPts val="0"/>
              </a:spcAft>
            </a:pPr>
            <a:r>
              <a:rPr lang="tr-TR" b="1" dirty="0">
                <a:solidFill>
                  <a:srgbClr val="FF9900"/>
                </a:solidFill>
                <a:latin typeface="Final Frontier"/>
                <a:ea typeface="Times New Roman"/>
                <a:cs typeface="Times New Roman"/>
              </a:rPr>
              <a:t>4- </a:t>
            </a:r>
            <a:r>
              <a:rPr lang="tr-TR" b="1" dirty="0" smtClean="0">
                <a:solidFill>
                  <a:srgbClr val="FF9900"/>
                </a:solidFill>
                <a:latin typeface="Final Frontier"/>
                <a:ea typeface="Times New Roman"/>
                <a:cs typeface="Times New Roman"/>
              </a:rPr>
              <a:t>Türkçe dil bilgisi ve imla kurallarına dikkat edilmeli,</a:t>
            </a:r>
          </a:p>
        </p:txBody>
      </p:sp>
    </p:spTree>
    <p:extLst>
      <p:ext uri="{BB962C8B-B14F-4D97-AF65-F5344CB8AC3E}">
        <p14:creationId xmlns:p14="http://schemas.microsoft.com/office/powerpoint/2010/main" val="54001251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dirty="0">
                <a:solidFill>
                  <a:srgbClr val="CC6600"/>
                </a:solidFill>
                <a:latin typeface="Albertus Extra Bold"/>
                <a:ea typeface="Times New Roman"/>
                <a:cs typeface="Times New Roman"/>
              </a:rPr>
              <a:t>DİKKAT EDİLMESİ GEREKEN HUSUSLAR</a:t>
            </a:r>
            <a:endParaRPr lang="tr-TR" dirty="0"/>
          </a:p>
        </p:txBody>
      </p:sp>
      <p:sp>
        <p:nvSpPr>
          <p:cNvPr id="3" name="İçerik Yer Tutucusu 2"/>
          <p:cNvSpPr>
            <a:spLocks noGrp="1"/>
          </p:cNvSpPr>
          <p:nvPr>
            <p:ph idx="1"/>
          </p:nvPr>
        </p:nvSpPr>
        <p:spPr/>
        <p:txBody>
          <a:bodyPr>
            <a:normAutofit/>
          </a:bodyPr>
          <a:lstStyle/>
          <a:p>
            <a:pPr marL="342900" lvl="0" indent="-342900" fontAlgn="base">
              <a:lnSpc>
                <a:spcPct val="90000"/>
              </a:lnSpc>
              <a:spcAft>
                <a:spcPct val="0"/>
              </a:spcAft>
              <a:buClr>
                <a:srgbClr val="3366FF"/>
              </a:buClr>
              <a:buSzPct val="80000"/>
              <a:buFont typeface="Wingdings" pitchFamily="2" charset="2"/>
              <a:buChar char="l"/>
              <a:defRPr/>
            </a:pPr>
            <a:r>
              <a:rPr lang="tr-TR" sz="2800" kern="0" dirty="0">
                <a:solidFill>
                  <a:srgbClr val="990099"/>
                </a:solidFill>
                <a:latin typeface="Times New Roman"/>
              </a:rPr>
              <a:t>Rapor düzgün bir ifade ile yazılmalıdır.</a:t>
            </a:r>
          </a:p>
          <a:p>
            <a:pPr marL="342900" lvl="0" indent="-342900" fontAlgn="base">
              <a:lnSpc>
                <a:spcPct val="90000"/>
              </a:lnSpc>
              <a:spcAft>
                <a:spcPct val="0"/>
              </a:spcAft>
              <a:buClr>
                <a:srgbClr val="3366FF"/>
              </a:buClr>
              <a:buSzPct val="80000"/>
              <a:buFont typeface="Wingdings" pitchFamily="2" charset="2"/>
              <a:buChar char="l"/>
              <a:defRPr/>
            </a:pPr>
            <a:r>
              <a:rPr lang="tr-TR" sz="2800" kern="0" dirty="0">
                <a:solidFill>
                  <a:srgbClr val="FF33CC"/>
                </a:solidFill>
                <a:latin typeface="Times New Roman"/>
              </a:rPr>
              <a:t>Rapor konuları açık bir şekilde belirtilmelidir.</a:t>
            </a:r>
          </a:p>
          <a:p>
            <a:pPr marL="342900" lvl="0" indent="-342900" fontAlgn="base">
              <a:lnSpc>
                <a:spcPct val="90000"/>
              </a:lnSpc>
              <a:spcAft>
                <a:spcPct val="0"/>
              </a:spcAft>
              <a:buClr>
                <a:srgbClr val="3366FF"/>
              </a:buClr>
              <a:buSzPct val="80000"/>
              <a:buFont typeface="Wingdings" pitchFamily="2" charset="2"/>
              <a:buChar char="l"/>
              <a:defRPr/>
            </a:pPr>
            <a:r>
              <a:rPr lang="tr-TR" sz="2800" kern="0" dirty="0">
                <a:solidFill>
                  <a:srgbClr val="669900"/>
                </a:solidFill>
                <a:latin typeface="Times New Roman"/>
              </a:rPr>
              <a:t>Raporlarda konu dışına çıkılmamalı</a:t>
            </a:r>
            <a:r>
              <a:rPr lang="tr-TR" sz="2800" kern="0" dirty="0" smtClean="0">
                <a:solidFill>
                  <a:srgbClr val="669900"/>
                </a:solidFill>
                <a:latin typeface="Times New Roman"/>
              </a:rPr>
              <a:t>, esas </a:t>
            </a:r>
            <a:r>
              <a:rPr lang="tr-TR" sz="2800" kern="0" dirty="0">
                <a:solidFill>
                  <a:srgbClr val="669900"/>
                </a:solidFill>
                <a:latin typeface="Times New Roman"/>
              </a:rPr>
              <a:t>sonucu etkilemeyecek gereksiz ayrıntılardan kaçınılmalıdır.</a:t>
            </a:r>
          </a:p>
          <a:p>
            <a:pPr marL="342900" lvl="0" indent="-342900" fontAlgn="base">
              <a:lnSpc>
                <a:spcPct val="90000"/>
              </a:lnSpc>
              <a:spcAft>
                <a:spcPct val="0"/>
              </a:spcAft>
              <a:buClr>
                <a:srgbClr val="3366FF"/>
              </a:buClr>
              <a:buSzPct val="80000"/>
              <a:buFont typeface="Wingdings" pitchFamily="2" charset="2"/>
              <a:buChar char="l"/>
              <a:defRPr/>
            </a:pPr>
            <a:r>
              <a:rPr lang="tr-TR" sz="2800" kern="0" dirty="0">
                <a:solidFill>
                  <a:srgbClr val="FF9900"/>
                </a:solidFill>
                <a:latin typeface="Times New Roman"/>
              </a:rPr>
              <a:t>Konular yer</a:t>
            </a:r>
            <a:r>
              <a:rPr lang="tr-TR" sz="2800" kern="0" dirty="0" smtClean="0">
                <a:solidFill>
                  <a:srgbClr val="FF9900"/>
                </a:solidFill>
                <a:latin typeface="Times New Roman"/>
              </a:rPr>
              <a:t>, zaman, delil, tanık, vb. gibi </a:t>
            </a:r>
            <a:r>
              <a:rPr lang="tr-TR" sz="2800" kern="0" dirty="0">
                <a:solidFill>
                  <a:srgbClr val="FF9900"/>
                </a:solidFill>
                <a:latin typeface="Times New Roman"/>
              </a:rPr>
              <a:t>ana unsurları ve ilgili mevzuat hükümleri ile ele alınmalı</a:t>
            </a:r>
            <a:r>
              <a:rPr lang="tr-TR" sz="2800" kern="0" dirty="0" smtClean="0">
                <a:solidFill>
                  <a:srgbClr val="FF9900"/>
                </a:solidFill>
                <a:latin typeface="Times New Roman"/>
              </a:rPr>
              <a:t>, öznel </a:t>
            </a:r>
            <a:r>
              <a:rPr lang="tr-TR" sz="2800" kern="0" dirty="0">
                <a:solidFill>
                  <a:srgbClr val="FF9900"/>
                </a:solidFill>
                <a:latin typeface="Times New Roman"/>
              </a:rPr>
              <a:t>ya da dayanaksız yorumlar yapılmamalıdır.</a:t>
            </a:r>
          </a:p>
          <a:p>
            <a:pPr marL="342900" lvl="0" indent="-342900" fontAlgn="base">
              <a:lnSpc>
                <a:spcPct val="90000"/>
              </a:lnSpc>
              <a:spcAft>
                <a:spcPct val="0"/>
              </a:spcAft>
              <a:buClr>
                <a:srgbClr val="3366FF"/>
              </a:buClr>
              <a:buSzPct val="80000"/>
              <a:buFont typeface="Wingdings" pitchFamily="2" charset="2"/>
              <a:buChar char="l"/>
              <a:defRPr/>
            </a:pPr>
            <a:r>
              <a:rPr lang="tr-TR" sz="2800" kern="0" dirty="0">
                <a:solidFill>
                  <a:srgbClr val="0000FF"/>
                </a:solidFill>
                <a:latin typeface="Times New Roman"/>
              </a:rPr>
              <a:t>Raporlar</a:t>
            </a:r>
            <a:r>
              <a:rPr lang="tr-TR" sz="2800" kern="0" dirty="0" smtClean="0">
                <a:solidFill>
                  <a:srgbClr val="0000FF"/>
                </a:solidFill>
                <a:latin typeface="Times New Roman"/>
              </a:rPr>
              <a:t>, İl İdare Kurulu Müdürlüğüne yasal </a:t>
            </a:r>
            <a:r>
              <a:rPr lang="tr-TR" sz="2800" kern="0" dirty="0">
                <a:solidFill>
                  <a:srgbClr val="0000FF"/>
                </a:solidFill>
                <a:latin typeface="Times New Roman"/>
              </a:rPr>
              <a:t>süresinde ulaştırılmalı</a:t>
            </a:r>
            <a:r>
              <a:rPr lang="tr-TR" sz="2800" kern="0" dirty="0" smtClean="0">
                <a:solidFill>
                  <a:srgbClr val="0000FF"/>
                </a:solidFill>
                <a:latin typeface="Times New Roman"/>
              </a:rPr>
              <a:t>, gecikmelere </a:t>
            </a:r>
            <a:r>
              <a:rPr lang="tr-TR" sz="2800" kern="0" dirty="0">
                <a:solidFill>
                  <a:srgbClr val="0000FF"/>
                </a:solidFill>
                <a:latin typeface="Times New Roman"/>
              </a:rPr>
              <a:t>yer verilmemelidir.</a:t>
            </a:r>
          </a:p>
        </p:txBody>
      </p:sp>
    </p:spTree>
    <p:extLst>
      <p:ext uri="{BB962C8B-B14F-4D97-AF65-F5344CB8AC3E}">
        <p14:creationId xmlns:p14="http://schemas.microsoft.com/office/powerpoint/2010/main" val="630034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Örnek Olay</a:t>
            </a:r>
            <a:endParaRPr lang="tr-TR" b="1" dirty="0"/>
          </a:p>
        </p:txBody>
      </p:sp>
      <p:sp>
        <p:nvSpPr>
          <p:cNvPr id="3" name="İçerik Yer Tutucusu 2"/>
          <p:cNvSpPr>
            <a:spLocks noGrp="1"/>
          </p:cNvSpPr>
          <p:nvPr>
            <p:ph idx="1"/>
          </p:nvPr>
        </p:nvSpPr>
        <p:spPr/>
        <p:txBody>
          <a:bodyPr>
            <a:normAutofit fontScale="92500" lnSpcReduction="10000"/>
          </a:bodyPr>
          <a:lstStyle/>
          <a:p>
            <a:r>
              <a:rPr lang="tr-TR" dirty="0" smtClean="0"/>
              <a:t> 1.İhale komisyonun görev gereklerine aykırı davranarak ihaleyi almaması gereken bir istekliye ihaleyi verdiği anlaşılmıştır.</a:t>
            </a:r>
          </a:p>
          <a:p>
            <a:r>
              <a:rPr lang="tr-TR" dirty="0" smtClean="0"/>
              <a:t>2. Muayene komisyonunda belediyede sözleşmeli çalışan mimar ve  2 işçinin yer aldığı, mimarın ihaleyle alınan saatlerden birini kayıtlara geçirmeyerek kendisine aldığı anlaşılmıştır.</a:t>
            </a:r>
          </a:p>
          <a:p>
            <a:r>
              <a:rPr lang="tr-TR" dirty="0" smtClean="0"/>
              <a:t>3.İhbar mektubundaki isim, soyadı ve adres bilgilerinin doğru olmadığı  anlaşılmıştır</a:t>
            </a:r>
          </a:p>
          <a:p>
            <a:endParaRPr lang="tr-TR" dirty="0" smtClean="0"/>
          </a:p>
          <a:p>
            <a:pPr marL="0" indent="0">
              <a:buNone/>
            </a:pPr>
            <a:r>
              <a:rPr lang="tr-TR" dirty="0" smtClean="0"/>
              <a:t> Yukarıdaki üç ayrı ön inceleme sonucunda hangi raporlar düzenlenecek</a:t>
            </a:r>
            <a:r>
              <a:rPr lang="tr-TR" dirty="0"/>
              <a:t>? İfadeleri hangi sıfatla </a:t>
            </a:r>
            <a:r>
              <a:rPr lang="tr-TR" dirty="0" smtClean="0"/>
              <a:t>alınacaktır?</a:t>
            </a:r>
            <a:endParaRPr lang="tr-TR" dirty="0"/>
          </a:p>
        </p:txBody>
      </p:sp>
    </p:spTree>
    <p:extLst>
      <p:ext uri="{BB962C8B-B14F-4D97-AF65-F5344CB8AC3E}">
        <p14:creationId xmlns:p14="http://schemas.microsoft.com/office/powerpoint/2010/main" val="338757113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dirty="0">
                <a:solidFill>
                  <a:srgbClr val="CC6600"/>
                </a:solidFill>
                <a:latin typeface="Albertus Extra Bold"/>
                <a:ea typeface="Times New Roman"/>
                <a:cs typeface="Times New Roman"/>
              </a:rPr>
              <a:t>DİKKAT EDİLMESİ GEREKEN HUSUSLAR</a:t>
            </a:r>
            <a:endParaRPr lang="tr-TR" dirty="0"/>
          </a:p>
        </p:txBody>
      </p:sp>
      <p:sp>
        <p:nvSpPr>
          <p:cNvPr id="3" name="İçerik Yer Tutucusu 2"/>
          <p:cNvSpPr>
            <a:spLocks noGrp="1"/>
          </p:cNvSpPr>
          <p:nvPr>
            <p:ph idx="1"/>
          </p:nvPr>
        </p:nvSpPr>
        <p:spPr/>
        <p:txBody>
          <a:bodyPr>
            <a:normAutofit fontScale="92500" lnSpcReduction="10000"/>
          </a:bodyPr>
          <a:lstStyle/>
          <a:p>
            <a:pPr marL="342900" lvl="0" indent="-342900" fontAlgn="base">
              <a:lnSpc>
                <a:spcPct val="90000"/>
              </a:lnSpc>
              <a:spcAft>
                <a:spcPct val="0"/>
              </a:spcAft>
              <a:buClr>
                <a:srgbClr val="3366FF"/>
              </a:buClr>
              <a:buSzPct val="80000"/>
              <a:buFont typeface="Wingdings" pitchFamily="2" charset="2"/>
              <a:buChar char="l"/>
              <a:defRPr/>
            </a:pPr>
            <a:r>
              <a:rPr lang="tr-TR" sz="3000" kern="0" dirty="0">
                <a:solidFill>
                  <a:srgbClr val="0000FF"/>
                </a:solidFill>
                <a:latin typeface="Times New Roman"/>
              </a:rPr>
              <a:t>Rapor sonlarına inceleme dosyasındaki evrakın sıra numarası</a:t>
            </a:r>
            <a:r>
              <a:rPr lang="tr-TR" sz="3000" kern="0" dirty="0" smtClean="0">
                <a:solidFill>
                  <a:srgbClr val="0000FF"/>
                </a:solidFill>
                <a:latin typeface="Times New Roman"/>
              </a:rPr>
              <a:t>, tarihi, sıra </a:t>
            </a:r>
            <a:r>
              <a:rPr lang="tr-TR" sz="3000" kern="0" dirty="0">
                <a:solidFill>
                  <a:srgbClr val="0000FF"/>
                </a:solidFill>
                <a:latin typeface="Times New Roman"/>
              </a:rPr>
              <a:t>numarası</a:t>
            </a:r>
            <a:r>
              <a:rPr lang="tr-TR" sz="3000" kern="0" dirty="0" smtClean="0">
                <a:solidFill>
                  <a:srgbClr val="0000FF"/>
                </a:solidFill>
                <a:latin typeface="Times New Roman"/>
              </a:rPr>
              <a:t>, parça </a:t>
            </a:r>
            <a:r>
              <a:rPr lang="tr-TR" sz="3000" kern="0" dirty="0">
                <a:solidFill>
                  <a:srgbClr val="0000FF"/>
                </a:solidFill>
                <a:latin typeface="Times New Roman"/>
              </a:rPr>
              <a:t>adetini gösteren </a:t>
            </a:r>
            <a:r>
              <a:rPr lang="tr-TR" sz="3000" u="sng" kern="0" dirty="0">
                <a:solidFill>
                  <a:srgbClr val="0000FF"/>
                </a:solidFill>
                <a:latin typeface="Times New Roman"/>
              </a:rPr>
              <a:t>dizi pusulası</a:t>
            </a:r>
            <a:r>
              <a:rPr lang="tr-TR" sz="3000" kern="0" dirty="0">
                <a:solidFill>
                  <a:srgbClr val="0000FF"/>
                </a:solidFill>
                <a:latin typeface="Times New Roman"/>
              </a:rPr>
              <a:t>  eklenmelidir.</a:t>
            </a:r>
          </a:p>
          <a:p>
            <a:pPr marL="342900" lvl="0" indent="-342900" fontAlgn="base">
              <a:lnSpc>
                <a:spcPct val="90000"/>
              </a:lnSpc>
              <a:spcAft>
                <a:spcPct val="0"/>
              </a:spcAft>
              <a:buClr>
                <a:srgbClr val="3366FF"/>
              </a:buClr>
              <a:buSzPct val="80000"/>
              <a:buFont typeface="Wingdings" pitchFamily="2" charset="2"/>
              <a:buChar char="l"/>
              <a:defRPr/>
            </a:pPr>
            <a:r>
              <a:rPr lang="tr-TR" sz="3000" kern="0" dirty="0">
                <a:solidFill>
                  <a:srgbClr val="FF9900"/>
                </a:solidFill>
                <a:latin typeface="Times New Roman"/>
              </a:rPr>
              <a:t>Raporların </a:t>
            </a:r>
            <a:r>
              <a:rPr lang="tr-TR" sz="3000" kern="0" dirty="0" smtClean="0">
                <a:solidFill>
                  <a:srgbClr val="FF9900"/>
                </a:solidFill>
                <a:latin typeface="Times New Roman"/>
              </a:rPr>
              <a:t>başlangıçtan </a:t>
            </a:r>
            <a:r>
              <a:rPr lang="tr-TR" sz="3000" kern="0" dirty="0">
                <a:solidFill>
                  <a:srgbClr val="FF9900"/>
                </a:solidFill>
                <a:latin typeface="Times New Roman"/>
              </a:rPr>
              <a:t>sonuç kısmına kadar her </a:t>
            </a:r>
            <a:r>
              <a:rPr lang="tr-TR" sz="3000" kern="0" dirty="0" smtClean="0">
                <a:solidFill>
                  <a:srgbClr val="FF9900"/>
                </a:solidFill>
                <a:latin typeface="Times New Roman"/>
              </a:rPr>
              <a:t>sayfası ön incelemeci </a:t>
            </a:r>
            <a:r>
              <a:rPr lang="tr-TR" sz="3000" kern="0" dirty="0">
                <a:solidFill>
                  <a:srgbClr val="FF9900"/>
                </a:solidFill>
                <a:latin typeface="Times New Roman"/>
              </a:rPr>
              <a:t>tarafından parafa edilmeli son sayfası imzalanmalıdır</a:t>
            </a:r>
            <a:r>
              <a:rPr lang="tr-TR" sz="3000" kern="0" dirty="0" smtClean="0">
                <a:solidFill>
                  <a:srgbClr val="FF9900"/>
                </a:solidFill>
                <a:latin typeface="Times New Roman"/>
              </a:rPr>
              <a:t>. Ayrıca sayfa numarası verilmesi unutulmamalıdır.</a:t>
            </a:r>
            <a:endParaRPr lang="tr-TR" sz="3000" kern="0" dirty="0">
              <a:solidFill>
                <a:srgbClr val="FF9900"/>
              </a:solidFill>
              <a:latin typeface="Times New Roman"/>
            </a:endParaRPr>
          </a:p>
          <a:p>
            <a:pPr marL="342900" lvl="0" indent="-342900" fontAlgn="base">
              <a:lnSpc>
                <a:spcPct val="90000"/>
              </a:lnSpc>
              <a:spcAft>
                <a:spcPct val="0"/>
              </a:spcAft>
              <a:buClr>
                <a:srgbClr val="3366FF"/>
              </a:buClr>
              <a:buSzPct val="80000"/>
              <a:buFont typeface="Wingdings" pitchFamily="2" charset="2"/>
              <a:buChar char="l"/>
              <a:defRPr/>
            </a:pPr>
            <a:r>
              <a:rPr lang="tr-TR" sz="3000" kern="0" dirty="0">
                <a:solidFill>
                  <a:srgbClr val="A50021"/>
                </a:solidFill>
                <a:latin typeface="Times New Roman"/>
              </a:rPr>
              <a:t>Gerçekleşen fiilin 4483 sayılı Yasa kapsamında olmasına özen gösterilmeli</a:t>
            </a:r>
            <a:r>
              <a:rPr lang="tr-TR" sz="3000" kern="0" dirty="0" smtClean="0">
                <a:solidFill>
                  <a:srgbClr val="A50021"/>
                </a:solidFill>
                <a:latin typeface="Times New Roman"/>
              </a:rPr>
              <a:t>, kişinin </a:t>
            </a:r>
            <a:r>
              <a:rPr lang="tr-TR" sz="3000" kern="0" dirty="0">
                <a:solidFill>
                  <a:srgbClr val="A50021"/>
                </a:solidFill>
                <a:latin typeface="Times New Roman"/>
              </a:rPr>
              <a:t>kapsam dışındaki fiillerinden dolayı yargı karşısına çıkması hususundaki hassasiyette azami özen gösterilmelidir.</a:t>
            </a:r>
          </a:p>
          <a:p>
            <a:endParaRPr lang="tr-TR" dirty="0"/>
          </a:p>
        </p:txBody>
      </p:sp>
    </p:spTree>
    <p:extLst>
      <p:ext uri="{BB962C8B-B14F-4D97-AF65-F5344CB8AC3E}">
        <p14:creationId xmlns:p14="http://schemas.microsoft.com/office/powerpoint/2010/main" val="102861095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ctr">
              <a:buNone/>
              <a:defRPr/>
            </a:pPr>
            <a:r>
              <a:rPr lang="tr-TR" sz="3200" kern="10" dirty="0" smtClean="0">
                <a:ln w="12700" cap="sq">
                  <a:solidFill>
                    <a:srgbClr val="EAEAEA"/>
                  </a:solidFill>
                  <a:round/>
                  <a:headEnd type="none" w="sm" len="sm"/>
                  <a:tailEnd type="none" w="sm" len="sm"/>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Mehmet </a:t>
            </a:r>
            <a:r>
              <a:rPr lang="tr-TR" sz="3200" kern="10" dirty="0">
                <a:ln w="12700" cap="sq">
                  <a:solidFill>
                    <a:srgbClr val="EAEAEA"/>
                  </a:solidFill>
                  <a:round/>
                  <a:headEnd type="none" w="sm" len="sm"/>
                  <a:tailEnd type="none" w="sm" len="sm"/>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TANIŞIR</a:t>
            </a:r>
          </a:p>
          <a:p>
            <a:pPr marL="0" indent="0" algn="ctr">
              <a:buNone/>
              <a:defRPr/>
            </a:pPr>
            <a:r>
              <a:rPr lang="tr-TR" sz="3200" kern="10" dirty="0" smtClean="0">
                <a:ln w="12700" cap="sq">
                  <a:solidFill>
                    <a:srgbClr val="EAEAEA"/>
                  </a:solidFill>
                  <a:round/>
                  <a:headEnd type="none" w="sm" len="sm"/>
                  <a:tailEnd type="none" w="sm" len="sm"/>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Vali </a:t>
            </a:r>
            <a:r>
              <a:rPr lang="tr-TR" sz="3200" kern="10" dirty="0">
                <a:ln w="12700" cap="sq">
                  <a:solidFill>
                    <a:srgbClr val="EAEAEA"/>
                  </a:solidFill>
                  <a:round/>
                  <a:headEnd type="none" w="sm" len="sm"/>
                  <a:tailEnd type="none" w="sm" len="sm"/>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Yardımcısı</a:t>
            </a:r>
          </a:p>
          <a:p>
            <a:endParaRPr lang="tr-TR" dirty="0"/>
          </a:p>
        </p:txBody>
      </p:sp>
    </p:spTree>
    <p:extLst>
      <p:ext uri="{BB962C8B-B14F-4D97-AF65-F5344CB8AC3E}">
        <p14:creationId xmlns:p14="http://schemas.microsoft.com/office/powerpoint/2010/main" val="17565997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b="1" dirty="0" smtClean="0">
                <a:solidFill>
                  <a:srgbClr val="FF9900"/>
                </a:solidFill>
                <a:ea typeface="+mn-ea"/>
                <a:cs typeface="+mn-cs"/>
              </a:rPr>
              <a:t>ÖN İNCELEME RAPORU</a:t>
            </a:r>
            <a:endParaRPr lang="tr-TR" sz="4800" dirty="0"/>
          </a:p>
        </p:txBody>
      </p:sp>
      <p:sp>
        <p:nvSpPr>
          <p:cNvPr id="3" name="İçerik Yer Tutucusu 2"/>
          <p:cNvSpPr>
            <a:spLocks noGrp="1"/>
          </p:cNvSpPr>
          <p:nvPr>
            <p:ph idx="1"/>
          </p:nvPr>
        </p:nvSpPr>
        <p:spPr/>
        <p:txBody>
          <a:bodyPr>
            <a:normAutofit fontScale="92500" lnSpcReduction="20000"/>
          </a:bodyPr>
          <a:lstStyle/>
          <a:p>
            <a:r>
              <a:rPr lang="tr-TR" dirty="0" smtClean="0">
                <a:solidFill>
                  <a:srgbClr val="CC6600"/>
                </a:solidFill>
                <a:latin typeface="Albertus Extra Bold" pitchFamily="34" charset="0"/>
              </a:rPr>
              <a:t>Raporda Bulunması Gereken Başlıklar</a:t>
            </a:r>
          </a:p>
          <a:p>
            <a:pPr marL="609600" indent="-609600">
              <a:buFont typeface="Wingdings" pitchFamily="2" charset="2"/>
              <a:buChar char="ü"/>
            </a:pPr>
            <a:r>
              <a:rPr lang="tr-TR" b="1" dirty="0" smtClean="0"/>
              <a:t>Başlangıç - Giriş,</a:t>
            </a:r>
            <a:endParaRPr lang="tr-TR" b="1" dirty="0"/>
          </a:p>
          <a:p>
            <a:pPr marL="609600" indent="-609600">
              <a:buFont typeface="Wingdings" pitchFamily="2" charset="2"/>
              <a:buChar char="ü"/>
            </a:pPr>
            <a:r>
              <a:rPr lang="tr-TR" b="1" dirty="0"/>
              <a:t>Raporun Konusu</a:t>
            </a:r>
            <a:r>
              <a:rPr lang="tr-TR" b="1" dirty="0" smtClean="0"/>
              <a:t>,</a:t>
            </a:r>
          </a:p>
          <a:p>
            <a:pPr marL="609600" indent="-609600">
              <a:buFont typeface="Wingdings" pitchFamily="2" charset="2"/>
              <a:buChar char="ü"/>
            </a:pPr>
            <a:r>
              <a:rPr lang="tr-TR" b="1" dirty="0" smtClean="0">
                <a:solidFill>
                  <a:srgbClr val="FF0000"/>
                </a:solidFill>
              </a:rPr>
              <a:t>Kapsam Dışında Bırakılan Konular ve Nedenleri</a:t>
            </a:r>
          </a:p>
          <a:p>
            <a:pPr marL="609600" indent="-609600">
              <a:buFont typeface="Wingdings" pitchFamily="2" charset="2"/>
              <a:buChar char="ü"/>
            </a:pPr>
            <a:r>
              <a:rPr lang="tr-TR" b="1" dirty="0" smtClean="0"/>
              <a:t>Muhbir-Müşteki</a:t>
            </a:r>
          </a:p>
          <a:p>
            <a:pPr marL="609600" indent="-609600">
              <a:buFont typeface="Wingdings" pitchFamily="2" charset="2"/>
              <a:buChar char="ü"/>
            </a:pPr>
            <a:r>
              <a:rPr lang="tr-TR" b="1" dirty="0" smtClean="0"/>
              <a:t>Öğrenme Tarihi</a:t>
            </a:r>
          </a:p>
          <a:p>
            <a:pPr marL="609600" indent="-609600">
              <a:buFont typeface="Wingdings" pitchFamily="2" charset="2"/>
              <a:buChar char="ü"/>
            </a:pPr>
            <a:r>
              <a:rPr lang="tr-TR" b="1" dirty="0" smtClean="0">
                <a:solidFill>
                  <a:srgbClr val="FF0000"/>
                </a:solidFill>
              </a:rPr>
              <a:t>Olay</a:t>
            </a:r>
            <a:r>
              <a:rPr lang="tr-TR" b="1" dirty="0" smtClean="0"/>
              <a:t> Yeri ve Tarihi</a:t>
            </a:r>
          </a:p>
          <a:p>
            <a:pPr marL="609600" indent="-609600">
              <a:buFont typeface="Wingdings" pitchFamily="2" charset="2"/>
              <a:buChar char="ü"/>
            </a:pPr>
            <a:r>
              <a:rPr lang="tr-TR" b="1" dirty="0" smtClean="0"/>
              <a:t>Hakkında Ön İnceleme Yapılanlar</a:t>
            </a:r>
            <a:endParaRPr lang="tr-TR" dirty="0"/>
          </a:p>
          <a:p>
            <a:pPr marL="609600" indent="-609600">
              <a:buFont typeface="Wingdings" pitchFamily="2" charset="2"/>
              <a:buChar char="ü"/>
            </a:pPr>
            <a:r>
              <a:rPr lang="tr-TR" b="1" dirty="0" smtClean="0"/>
              <a:t>İnceleme</a:t>
            </a:r>
            <a:r>
              <a:rPr lang="tr-TR" b="1" dirty="0"/>
              <a:t>,</a:t>
            </a:r>
            <a:r>
              <a:rPr lang="tr-TR" dirty="0"/>
              <a:t> </a:t>
            </a:r>
          </a:p>
          <a:p>
            <a:pPr marL="609600" indent="-609600">
              <a:buFont typeface="Wingdings" pitchFamily="2" charset="2"/>
              <a:buChar char="ü"/>
            </a:pPr>
            <a:r>
              <a:rPr lang="tr-TR" b="1" dirty="0" smtClean="0"/>
              <a:t>Değerlendirme,</a:t>
            </a:r>
            <a:r>
              <a:rPr lang="tr-TR" dirty="0" smtClean="0"/>
              <a:t> </a:t>
            </a:r>
            <a:endParaRPr lang="tr-TR" dirty="0"/>
          </a:p>
          <a:p>
            <a:pPr marL="609600" indent="-609600">
              <a:buFont typeface="Wingdings" pitchFamily="2" charset="2"/>
              <a:buChar char="ü"/>
            </a:pPr>
            <a:r>
              <a:rPr lang="tr-TR" b="1" dirty="0" smtClean="0"/>
              <a:t>Sonuç. </a:t>
            </a:r>
            <a:endParaRPr lang="tr-TR" b="1" dirty="0"/>
          </a:p>
          <a:p>
            <a:endParaRPr lang="tr-TR" dirty="0"/>
          </a:p>
        </p:txBody>
      </p:sp>
    </p:spTree>
    <p:extLst>
      <p:ext uri="{BB962C8B-B14F-4D97-AF65-F5344CB8AC3E}">
        <p14:creationId xmlns:p14="http://schemas.microsoft.com/office/powerpoint/2010/main" val="3002258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lgn="ctr" fontAlgn="base">
              <a:spcAft>
                <a:spcPct val="0"/>
              </a:spcAft>
            </a:pPr>
            <a:r>
              <a:rPr lang="tr-TR" sz="2800" dirty="0">
                <a:solidFill>
                  <a:srgbClr val="CC6600"/>
                </a:solidFill>
                <a:ea typeface="+mn-ea"/>
                <a:cs typeface="+mn-cs"/>
              </a:rPr>
              <a:t>BAŞLANGIÇ</a:t>
            </a:r>
            <a:br>
              <a:rPr lang="tr-TR" sz="2800" dirty="0">
                <a:solidFill>
                  <a:srgbClr val="CC6600"/>
                </a:solidFill>
                <a:ea typeface="+mn-ea"/>
                <a:cs typeface="+mn-cs"/>
              </a:rPr>
            </a:br>
            <a:endParaRPr lang="tr-TR" dirty="0"/>
          </a:p>
        </p:txBody>
      </p:sp>
      <p:sp>
        <p:nvSpPr>
          <p:cNvPr id="3" name="İçerik Yer Tutucusu 2"/>
          <p:cNvSpPr>
            <a:spLocks noGrp="1"/>
          </p:cNvSpPr>
          <p:nvPr>
            <p:ph idx="1"/>
          </p:nvPr>
        </p:nvSpPr>
        <p:spPr/>
        <p:txBody>
          <a:bodyPr/>
          <a:lstStyle/>
          <a:p>
            <a:pPr fontAlgn="base"/>
            <a:r>
              <a:rPr lang="tr-TR" b="1" dirty="0"/>
              <a:t>Makamının ....... tarih ve ...... </a:t>
            </a:r>
            <a:endParaRPr lang="tr-TR" dirty="0"/>
          </a:p>
          <a:p>
            <a:pPr fontAlgn="base"/>
            <a:r>
              <a:rPr lang="tr-TR" b="1" dirty="0"/>
              <a:t>sayılı onay ve ...... tarih ve ..... sayılı görev emirleri </a:t>
            </a:r>
            <a:endParaRPr lang="tr-TR" dirty="0"/>
          </a:p>
          <a:p>
            <a:pPr fontAlgn="base"/>
            <a:r>
              <a:rPr lang="tr-TR" b="1" dirty="0"/>
              <a:t>uyarınca mahallinde yürütülen araştırma/ inceleme</a:t>
            </a:r>
            <a:endParaRPr lang="tr-TR" dirty="0"/>
          </a:p>
          <a:p>
            <a:pPr fontAlgn="base"/>
            <a:r>
              <a:rPr lang="tr-TR" b="1" dirty="0"/>
              <a:t>sonucunda iş bu araştırma/ ön inceleme raporu </a:t>
            </a:r>
            <a:endParaRPr lang="tr-TR" dirty="0"/>
          </a:p>
          <a:p>
            <a:r>
              <a:rPr lang="tr-TR" b="1" dirty="0"/>
              <a:t>tarafımdan/tarafımızdan düzenlenmiştir.</a:t>
            </a:r>
            <a:endParaRPr lang="tr-TR" dirty="0"/>
          </a:p>
        </p:txBody>
      </p:sp>
    </p:spTree>
    <p:extLst>
      <p:ext uri="{BB962C8B-B14F-4D97-AF65-F5344CB8AC3E}">
        <p14:creationId xmlns:p14="http://schemas.microsoft.com/office/powerpoint/2010/main" val="13492337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fontAlgn="base">
              <a:lnSpc>
                <a:spcPct val="115000"/>
              </a:lnSpc>
              <a:spcAft>
                <a:spcPts val="0"/>
              </a:spcAft>
            </a:pPr>
            <a:r>
              <a:rPr lang="tr-TR" sz="2800" b="1" dirty="0">
                <a:solidFill>
                  <a:srgbClr val="CC6600"/>
                </a:solidFill>
                <a:latin typeface="Final Frontier"/>
                <a:ea typeface="Times New Roman"/>
                <a:cs typeface="Times New Roman"/>
              </a:rPr>
              <a:t>ÖN İNCELEME KONUSU</a:t>
            </a:r>
            <a:endParaRPr lang="tr-TR" sz="2800" dirty="0">
              <a:ea typeface="Calibri"/>
              <a:cs typeface="Times New Roman"/>
            </a:endParaRPr>
          </a:p>
        </p:txBody>
      </p:sp>
      <p:sp>
        <p:nvSpPr>
          <p:cNvPr id="3" name="İçerik Yer Tutucusu 2"/>
          <p:cNvSpPr>
            <a:spLocks noGrp="1"/>
          </p:cNvSpPr>
          <p:nvPr>
            <p:ph idx="1"/>
          </p:nvPr>
        </p:nvSpPr>
        <p:spPr/>
        <p:txBody>
          <a:bodyPr/>
          <a:lstStyle/>
          <a:p>
            <a:pPr fontAlgn="base"/>
            <a:r>
              <a:rPr lang="tr-TR" b="1" dirty="0"/>
              <a:t>hakkında ileri sürülen: </a:t>
            </a:r>
            <a:endParaRPr lang="tr-TR" dirty="0"/>
          </a:p>
          <a:p>
            <a:pPr fontAlgn="base"/>
            <a:r>
              <a:rPr lang="tr-TR" b="1" dirty="0"/>
              <a:t>           “  ....Mahkemesi tarafından verilen ve ... Tarafından</a:t>
            </a:r>
            <a:endParaRPr lang="tr-TR" dirty="0"/>
          </a:p>
          <a:p>
            <a:pPr fontAlgn="base"/>
            <a:r>
              <a:rPr lang="tr-TR" b="1" dirty="0"/>
              <a:t>Onanarak Kesinleşen mahkeme kararını yerine </a:t>
            </a:r>
            <a:endParaRPr lang="tr-TR" dirty="0"/>
          </a:p>
          <a:p>
            <a:pPr fontAlgn="base"/>
            <a:r>
              <a:rPr lang="tr-TR" b="1" dirty="0"/>
              <a:t>getirmeyerek görevini kötüye kullandığı”</a:t>
            </a:r>
            <a:endParaRPr lang="tr-TR" dirty="0"/>
          </a:p>
          <a:p>
            <a:r>
              <a:rPr lang="tr-TR" b="1" dirty="0"/>
              <a:t>iddiası, Ön İnceleme konusunu oluşturmaktadır. </a:t>
            </a:r>
            <a:endParaRPr lang="tr-TR" dirty="0"/>
          </a:p>
        </p:txBody>
      </p:sp>
    </p:spTree>
    <p:extLst>
      <p:ext uri="{BB962C8B-B14F-4D97-AF65-F5344CB8AC3E}">
        <p14:creationId xmlns:p14="http://schemas.microsoft.com/office/powerpoint/2010/main" val="15507121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lgn="ctr" fontAlgn="base">
              <a:spcAft>
                <a:spcPct val="0"/>
              </a:spcAft>
            </a:pPr>
            <a:r>
              <a:rPr lang="tr-TR" sz="2800" b="1" dirty="0">
                <a:solidFill>
                  <a:srgbClr val="CC6600"/>
                </a:solidFill>
                <a:ea typeface="+mn-ea"/>
                <a:cs typeface="+mn-cs"/>
              </a:rPr>
              <a:t>MUHBİR-MÜŞTEKİ</a:t>
            </a:r>
            <a:br>
              <a:rPr lang="tr-TR" sz="2800" b="1" dirty="0">
                <a:solidFill>
                  <a:srgbClr val="CC6600"/>
                </a:solidFill>
                <a:ea typeface="+mn-ea"/>
                <a:cs typeface="+mn-cs"/>
              </a:rPr>
            </a:br>
            <a:endParaRPr lang="tr-TR" b="1" dirty="0"/>
          </a:p>
        </p:txBody>
      </p:sp>
      <p:sp>
        <p:nvSpPr>
          <p:cNvPr id="3" name="İçerik Yer Tutucusu 2"/>
          <p:cNvSpPr>
            <a:spLocks noGrp="1"/>
          </p:cNvSpPr>
          <p:nvPr>
            <p:ph idx="1"/>
          </p:nvPr>
        </p:nvSpPr>
        <p:spPr/>
        <p:txBody>
          <a:bodyPr/>
          <a:lstStyle/>
          <a:p>
            <a:pPr marL="609600" indent="-609600"/>
            <a:r>
              <a:rPr lang="tr-TR" b="1" dirty="0"/>
              <a:t>Muhbir veya müşteki, araştırma</a:t>
            </a:r>
            <a:r>
              <a:rPr lang="tr-TR" b="1" dirty="0" smtClean="0"/>
              <a:t>, inceleme </a:t>
            </a:r>
            <a:r>
              <a:rPr lang="tr-TR" b="1" dirty="0"/>
              <a:t>veya </a:t>
            </a:r>
          </a:p>
          <a:p>
            <a:pPr marL="609600" indent="-609600"/>
            <a:r>
              <a:rPr lang="tr-TR" b="1" dirty="0"/>
              <a:t>soruşturma yapmak üzere idareyi harekete </a:t>
            </a:r>
          </a:p>
          <a:p>
            <a:pPr marL="609600" indent="-609600"/>
            <a:r>
              <a:rPr lang="tr-TR" b="1" dirty="0"/>
              <a:t>geçiren üçüncü şahıslardır.</a:t>
            </a:r>
            <a:endParaRPr lang="tr-TR" dirty="0"/>
          </a:p>
        </p:txBody>
      </p:sp>
    </p:spTree>
    <p:extLst>
      <p:ext uri="{BB962C8B-B14F-4D97-AF65-F5344CB8AC3E}">
        <p14:creationId xmlns:p14="http://schemas.microsoft.com/office/powerpoint/2010/main" val="22548108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1386</TotalTime>
  <Words>2167</Words>
  <Application>Microsoft Office PowerPoint</Application>
  <PresentationFormat>Ekran Gösterisi (4:3)</PresentationFormat>
  <Paragraphs>230</Paragraphs>
  <Slides>51</Slides>
  <Notes>1</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51</vt:i4>
      </vt:variant>
    </vt:vector>
  </HeadingPairs>
  <TitlesOfParts>
    <vt:vector size="62" baseType="lpstr">
      <vt:lpstr>Albertus Extra Bold</vt:lpstr>
      <vt:lpstr>Arial</vt:lpstr>
      <vt:lpstr>Arial Black</vt:lpstr>
      <vt:lpstr>Calibri</vt:lpstr>
      <vt:lpstr>Consolas</vt:lpstr>
      <vt:lpstr>Constantia</vt:lpstr>
      <vt:lpstr>Final Frontier</vt:lpstr>
      <vt:lpstr>Times New Roman</vt:lpstr>
      <vt:lpstr>Wingdings</vt:lpstr>
      <vt:lpstr>Wingdings 2</vt:lpstr>
      <vt:lpstr>Akış</vt:lpstr>
      <vt:lpstr>  </vt:lpstr>
      <vt:lpstr>4483 SAYILI KANUN UYARINCA ÖN İNCELEME ONAYI</vt:lpstr>
      <vt:lpstr>PowerPoint Sunusu</vt:lpstr>
      <vt:lpstr>DÜZENLENECEK RAPORLAR</vt:lpstr>
      <vt:lpstr>Örnek Olay</vt:lpstr>
      <vt:lpstr>ÖN İNCELEME RAPORU</vt:lpstr>
      <vt:lpstr>BAŞLANGIÇ </vt:lpstr>
      <vt:lpstr>ÖN İNCELEME KONUSU</vt:lpstr>
      <vt:lpstr>MUHBİR-MÜŞTEKİ </vt:lpstr>
      <vt:lpstr>ÖĞRENME TARİHİ</vt:lpstr>
      <vt:lpstr>OLAY YERİ VE TARİHİ</vt:lpstr>
      <vt:lpstr>HAKKINDA ÖN İNCELEME YAPILAN/YAPILANLAR</vt:lpstr>
      <vt:lpstr>İNCELEME</vt:lpstr>
      <vt:lpstr>HAKKINDA ÖN İNCELEME YAPILAN/ YAPILANLARIN İFADELERİ</vt:lpstr>
      <vt:lpstr>TANIK  İFADELERİ</vt:lpstr>
      <vt:lpstr>BİLGİSİNE BAŞVURULANLARIN  İFADELERİ</vt:lpstr>
      <vt:lpstr>DEĞERLENDİRME</vt:lpstr>
      <vt:lpstr>SONUÇ</vt:lpstr>
      <vt:lpstr>SONUÇ</vt:lpstr>
      <vt:lpstr>TEVDİ RAPORU</vt:lpstr>
      <vt:lpstr>Örnek Olay</vt:lpstr>
      <vt:lpstr>  İŞLEME KONULMAYACAK İHBAR VE ŞİKAYETLER</vt:lpstr>
      <vt:lpstr>Örnek Olay</vt:lpstr>
      <vt:lpstr>KARARLAR</vt:lpstr>
      <vt:lpstr> İŞLEME KONULMAYACAK İHBAR VE ŞİKAYETLER</vt:lpstr>
      <vt:lpstr>AÇIKILAMALAR</vt:lpstr>
      <vt:lpstr>AÇIKILAMALAR</vt:lpstr>
      <vt:lpstr>ÖN İNCELEME YAPANLARIN YETKİSİ</vt:lpstr>
      <vt:lpstr>Örnek Olay</vt:lpstr>
      <vt:lpstr>KARARLAR</vt:lpstr>
      <vt:lpstr>Örnek Olay</vt:lpstr>
      <vt:lpstr>SÜRE</vt:lpstr>
      <vt:lpstr>SORUŞTURMA İZNİNİN KAPSAMI</vt:lpstr>
      <vt:lpstr>KARARLAR</vt:lpstr>
      <vt:lpstr>KARARLAR</vt:lpstr>
      <vt:lpstr>Örnek Olay</vt:lpstr>
      <vt:lpstr>PowerPoint Sunusu</vt:lpstr>
      <vt:lpstr>BİLİRKİŞİ TAYİN,TENSİP VE YEMİN TUTANAĞI </vt:lpstr>
      <vt:lpstr>PowerPoint Sunusu</vt:lpstr>
      <vt:lpstr>PowerPoint Sunusu</vt:lpstr>
      <vt:lpstr>PowerPoint Sunusu</vt:lpstr>
      <vt:lpstr>Örnek Olay</vt:lpstr>
      <vt:lpstr>PowerPoint Sunusu</vt:lpstr>
      <vt:lpstr>BAZI RAPORLARDA GÖRÜLEN EKSİKLİKLER</vt:lpstr>
      <vt:lpstr>BAZI RAPORLARDA GÖRÜLEN EKSİKLİKLER</vt:lpstr>
      <vt:lpstr>BAZI RAPORLARDA GÖRÜLEN EKSİKLİKLER</vt:lpstr>
      <vt:lpstr>BAZI RAPORLARDA GÖRÜLEN EKSİKLİKLER</vt:lpstr>
      <vt:lpstr>DİKKAT EDİLMESİ GEREKEN HUSUSLAR</vt:lpstr>
      <vt:lpstr>DİKKAT EDİLMESİ GEREKEN HUSUSLAR</vt:lpstr>
      <vt:lpstr>DİKKAT EDİLMESİ GEREKEN HUSUSLAR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Kenan DOLAŞ</dc:creator>
  <cp:lastModifiedBy>samsung</cp:lastModifiedBy>
  <cp:revision>100</cp:revision>
  <cp:lastPrinted>2015-04-24T11:50:21Z</cp:lastPrinted>
  <dcterms:created xsi:type="dcterms:W3CDTF">2015-04-22T12:55:23Z</dcterms:created>
  <dcterms:modified xsi:type="dcterms:W3CDTF">2017-02-26T16:03:42Z</dcterms:modified>
</cp:coreProperties>
</file>