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60" r:id="rId1"/>
  </p:sldMasterIdLst>
  <p:notesMasterIdLst>
    <p:notesMasterId r:id="rId21"/>
  </p:notesMasterIdLst>
  <p:handoutMasterIdLst>
    <p:handoutMasterId r:id="rId22"/>
  </p:handoutMasterIdLst>
  <p:sldIdLst>
    <p:sldId id="842" r:id="rId2"/>
    <p:sldId id="964" r:id="rId3"/>
    <p:sldId id="1092" r:id="rId4"/>
    <p:sldId id="1069" r:id="rId5"/>
    <p:sldId id="1091" r:id="rId6"/>
    <p:sldId id="1093" r:id="rId7"/>
    <p:sldId id="1074" r:id="rId8"/>
    <p:sldId id="1080" r:id="rId9"/>
    <p:sldId id="1082" r:id="rId10"/>
    <p:sldId id="1088" r:id="rId11"/>
    <p:sldId id="1084" r:id="rId12"/>
    <p:sldId id="1085" r:id="rId13"/>
    <p:sldId id="1087" r:id="rId14"/>
    <p:sldId id="1075" r:id="rId15"/>
    <p:sldId id="1078" r:id="rId16"/>
    <p:sldId id="1094" r:id="rId17"/>
    <p:sldId id="1095" r:id="rId18"/>
    <p:sldId id="1096" r:id="rId19"/>
    <p:sldId id="912" r:id="rId20"/>
  </p:sldIdLst>
  <p:sldSz cx="9144000" cy="6858000" type="screen4x3"/>
  <p:notesSz cx="9928225" cy="67976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32" userDrawn="1">
          <p15:clr>
            <a:srgbClr val="A4A3A4"/>
          </p15:clr>
        </p15:guide>
        <p15:guide id="2" pos="2287" userDrawn="1">
          <p15:clr>
            <a:srgbClr val="A4A3A4"/>
          </p15:clr>
        </p15:guide>
        <p15:guide id="3" orient="horz" pos="2839" userDrawn="1">
          <p15:clr>
            <a:srgbClr val="A4A3A4"/>
          </p15:clr>
        </p15:guide>
        <p15:guide id="4" pos="2358" userDrawn="1">
          <p15:clr>
            <a:srgbClr val="A4A3A4"/>
          </p15:clr>
        </p15:guide>
        <p15:guide id="5" orient="horz" pos="2286" userDrawn="1">
          <p15:clr>
            <a:srgbClr val="A4A3A4"/>
          </p15:clr>
        </p15:guide>
        <p15:guide id="6" orient="horz" pos="2141" userDrawn="1">
          <p15:clr>
            <a:srgbClr val="A4A3A4"/>
          </p15:clr>
        </p15:guide>
        <p15:guide id="7" pos="3032" userDrawn="1">
          <p15:clr>
            <a:srgbClr val="A4A3A4"/>
          </p15:clr>
        </p15:guide>
        <p15:guide id="8" pos="31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5411" autoAdjust="0"/>
  </p:normalViewPr>
  <p:slideViewPr>
    <p:cSldViewPr>
      <p:cViewPr>
        <p:scale>
          <a:sx n="95" d="100"/>
          <a:sy n="95" d="100"/>
        </p:scale>
        <p:origin x="-1308" y="-48"/>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3" d="100"/>
          <a:sy n="73" d="100"/>
        </p:scale>
        <p:origin x="-2196" y="-108"/>
      </p:cViewPr>
      <p:guideLst>
        <p:guide orient="horz" pos="3032"/>
        <p:guide orient="horz" pos="2839"/>
        <p:guide orient="horz" pos="2286"/>
        <p:guide orient="horz" pos="2141"/>
        <p:guide pos="2287"/>
        <p:guide pos="2358"/>
        <p:guide pos="3032"/>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4303089" cy="340270"/>
          </a:xfrm>
          <a:prstGeom prst="rect">
            <a:avLst/>
          </a:prstGeom>
        </p:spPr>
        <p:txBody>
          <a:bodyPr vert="horz" lIns="92492" tIns="46246" rIns="92492" bIns="46246" rtlCol="0"/>
          <a:lstStyle>
            <a:lvl1pPr algn="l">
              <a:defRPr sz="1200"/>
            </a:lvl1pPr>
          </a:lstStyle>
          <a:p>
            <a:endParaRPr lang="tr-TR"/>
          </a:p>
        </p:txBody>
      </p:sp>
      <p:sp>
        <p:nvSpPr>
          <p:cNvPr id="3" name="Veri Yer Tutucusu 2"/>
          <p:cNvSpPr>
            <a:spLocks noGrp="1"/>
          </p:cNvSpPr>
          <p:nvPr>
            <p:ph type="dt" sz="quarter" idx="1"/>
          </p:nvPr>
        </p:nvSpPr>
        <p:spPr>
          <a:xfrm>
            <a:off x="5622798" y="0"/>
            <a:ext cx="4303087" cy="340270"/>
          </a:xfrm>
          <a:prstGeom prst="rect">
            <a:avLst/>
          </a:prstGeom>
        </p:spPr>
        <p:txBody>
          <a:bodyPr vert="horz" lIns="92492" tIns="46246" rIns="92492" bIns="46246" rtlCol="0"/>
          <a:lstStyle>
            <a:lvl1pPr algn="r">
              <a:defRPr sz="1200"/>
            </a:lvl1pPr>
          </a:lstStyle>
          <a:p>
            <a:fld id="{CBF3721D-3092-48A2-82A9-8B6AA8B45261}" type="datetimeFigureOut">
              <a:rPr lang="tr-TR" smtClean="0"/>
              <a:t>18.04.2022</a:t>
            </a:fld>
            <a:endParaRPr lang="tr-TR"/>
          </a:p>
        </p:txBody>
      </p:sp>
      <p:sp>
        <p:nvSpPr>
          <p:cNvPr id="4" name="Altbilgi Yer Tutucusu 3"/>
          <p:cNvSpPr>
            <a:spLocks noGrp="1"/>
          </p:cNvSpPr>
          <p:nvPr>
            <p:ph type="ftr" sz="quarter" idx="2"/>
          </p:nvPr>
        </p:nvSpPr>
        <p:spPr>
          <a:xfrm>
            <a:off x="1" y="6457406"/>
            <a:ext cx="4303089" cy="340270"/>
          </a:xfrm>
          <a:prstGeom prst="rect">
            <a:avLst/>
          </a:prstGeom>
        </p:spPr>
        <p:txBody>
          <a:bodyPr vert="horz" lIns="92492" tIns="46246" rIns="92492" bIns="46246" rtlCol="0" anchor="b"/>
          <a:lstStyle>
            <a:lvl1pPr algn="l">
              <a:defRPr sz="1200"/>
            </a:lvl1pPr>
          </a:lstStyle>
          <a:p>
            <a:endParaRPr lang="tr-TR"/>
          </a:p>
        </p:txBody>
      </p:sp>
      <p:sp>
        <p:nvSpPr>
          <p:cNvPr id="5" name="Slayt Numarası Yer Tutucusu 4"/>
          <p:cNvSpPr>
            <a:spLocks noGrp="1"/>
          </p:cNvSpPr>
          <p:nvPr>
            <p:ph type="sldNum" sz="quarter" idx="3"/>
          </p:nvPr>
        </p:nvSpPr>
        <p:spPr>
          <a:xfrm>
            <a:off x="5622798" y="6457406"/>
            <a:ext cx="4303087" cy="340270"/>
          </a:xfrm>
          <a:prstGeom prst="rect">
            <a:avLst/>
          </a:prstGeom>
        </p:spPr>
        <p:txBody>
          <a:bodyPr vert="horz" lIns="92492" tIns="46246" rIns="92492" bIns="46246" rtlCol="0" anchor="b"/>
          <a:lstStyle>
            <a:lvl1pPr algn="r">
              <a:defRPr sz="1200"/>
            </a:lvl1pPr>
          </a:lstStyle>
          <a:p>
            <a:fld id="{7B70A68B-96FF-4384-B5AB-E92707EDBCFB}" type="slidenum">
              <a:rPr lang="tr-TR" smtClean="0"/>
              <a:t>‹#›</a:t>
            </a:fld>
            <a:endParaRPr lang="tr-TR"/>
          </a:p>
        </p:txBody>
      </p:sp>
    </p:spTree>
    <p:extLst>
      <p:ext uri="{BB962C8B-B14F-4D97-AF65-F5344CB8AC3E}">
        <p14:creationId xmlns:p14="http://schemas.microsoft.com/office/powerpoint/2010/main" val="347274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2"/>
            <a:ext cx="4302231" cy="339884"/>
          </a:xfrm>
          <a:prstGeom prst="rect">
            <a:avLst/>
          </a:prstGeom>
        </p:spPr>
        <p:txBody>
          <a:bodyPr vert="horz" lIns="91711" tIns="45856" rIns="91711" bIns="45856" rtlCol="0"/>
          <a:lstStyle>
            <a:lvl1pPr algn="l">
              <a:defRPr sz="1200"/>
            </a:lvl1pPr>
          </a:lstStyle>
          <a:p>
            <a:endParaRPr lang="tr-TR"/>
          </a:p>
        </p:txBody>
      </p:sp>
      <p:sp>
        <p:nvSpPr>
          <p:cNvPr id="3" name="Veri Yer Tutucusu 2"/>
          <p:cNvSpPr>
            <a:spLocks noGrp="1"/>
          </p:cNvSpPr>
          <p:nvPr>
            <p:ph type="dt" idx="1"/>
          </p:nvPr>
        </p:nvSpPr>
        <p:spPr>
          <a:xfrm>
            <a:off x="5623698" y="2"/>
            <a:ext cx="4302231" cy="339884"/>
          </a:xfrm>
          <a:prstGeom prst="rect">
            <a:avLst/>
          </a:prstGeom>
        </p:spPr>
        <p:txBody>
          <a:bodyPr vert="horz" lIns="91711" tIns="45856" rIns="91711" bIns="45856" rtlCol="0"/>
          <a:lstStyle>
            <a:lvl1pPr algn="r">
              <a:defRPr sz="1200"/>
            </a:lvl1pPr>
          </a:lstStyle>
          <a:p>
            <a:fld id="{11E0188B-82C1-4FA2-9DEE-695B4CA60589}" type="datetimeFigureOut">
              <a:rPr lang="tr-TR" smtClean="0"/>
              <a:t>18.04.2022</a:t>
            </a:fld>
            <a:endParaRPr lang="tr-TR"/>
          </a:p>
        </p:txBody>
      </p:sp>
      <p:sp>
        <p:nvSpPr>
          <p:cNvPr id="4" name="Slayt Görüntüsü Yer Tutucusu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711" tIns="45856" rIns="91711" bIns="45856" rtlCol="0" anchor="ctr"/>
          <a:lstStyle/>
          <a:p>
            <a:endParaRPr lang="tr-TR"/>
          </a:p>
        </p:txBody>
      </p:sp>
      <p:sp>
        <p:nvSpPr>
          <p:cNvPr id="5" name="Not Yer Tutucusu 4"/>
          <p:cNvSpPr>
            <a:spLocks noGrp="1"/>
          </p:cNvSpPr>
          <p:nvPr>
            <p:ph type="body" sz="quarter" idx="3"/>
          </p:nvPr>
        </p:nvSpPr>
        <p:spPr>
          <a:xfrm>
            <a:off x="992824" y="3228899"/>
            <a:ext cx="7942580" cy="3058955"/>
          </a:xfrm>
          <a:prstGeom prst="rect">
            <a:avLst/>
          </a:prstGeom>
        </p:spPr>
        <p:txBody>
          <a:bodyPr vert="horz" lIns="91711" tIns="45856" rIns="91711" bIns="45856"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1" y="6456614"/>
            <a:ext cx="4302231" cy="339884"/>
          </a:xfrm>
          <a:prstGeom prst="rect">
            <a:avLst/>
          </a:prstGeom>
        </p:spPr>
        <p:txBody>
          <a:bodyPr vert="horz" lIns="91711" tIns="45856" rIns="91711" bIns="45856" rtlCol="0" anchor="b"/>
          <a:lstStyle>
            <a:lvl1pPr algn="l">
              <a:defRPr sz="1200"/>
            </a:lvl1pPr>
          </a:lstStyle>
          <a:p>
            <a:endParaRPr lang="tr-TR"/>
          </a:p>
        </p:txBody>
      </p:sp>
      <p:sp>
        <p:nvSpPr>
          <p:cNvPr id="7" name="Slayt Numarası Yer Tutucusu 6"/>
          <p:cNvSpPr>
            <a:spLocks noGrp="1"/>
          </p:cNvSpPr>
          <p:nvPr>
            <p:ph type="sldNum" sz="quarter" idx="5"/>
          </p:nvPr>
        </p:nvSpPr>
        <p:spPr>
          <a:xfrm>
            <a:off x="5623698" y="6456614"/>
            <a:ext cx="4302231" cy="339884"/>
          </a:xfrm>
          <a:prstGeom prst="rect">
            <a:avLst/>
          </a:prstGeom>
        </p:spPr>
        <p:txBody>
          <a:bodyPr vert="horz" lIns="91711" tIns="45856" rIns="91711" bIns="45856" rtlCol="0" anchor="b"/>
          <a:lstStyle>
            <a:lvl1pPr algn="r">
              <a:defRPr sz="1200"/>
            </a:lvl1pPr>
          </a:lstStyle>
          <a:p>
            <a:fld id="{99427957-488A-4AD5-8B69-4B802AAB3684}" type="slidenum">
              <a:rPr lang="tr-TR" smtClean="0"/>
              <a:t>‹#›</a:t>
            </a:fld>
            <a:endParaRPr lang="tr-TR"/>
          </a:p>
        </p:txBody>
      </p:sp>
    </p:spTree>
    <p:extLst>
      <p:ext uri="{BB962C8B-B14F-4D97-AF65-F5344CB8AC3E}">
        <p14:creationId xmlns:p14="http://schemas.microsoft.com/office/powerpoint/2010/main" val="988662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3301424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1690390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dirty="0" smtClean="0">
              <a:latin typeface="Arial" panose="020B0604020202020204" pitchFamily="34" charset="0"/>
            </a:endParaRPr>
          </a:p>
        </p:txBody>
      </p:sp>
    </p:spTree>
    <p:extLst>
      <p:ext uri="{BB962C8B-B14F-4D97-AF65-F5344CB8AC3E}">
        <p14:creationId xmlns:p14="http://schemas.microsoft.com/office/powerpoint/2010/main" val="1426343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6" name="Metin Yer Tutucusu 2"/>
          <p:cNvSpPr>
            <a:spLocks noGrp="1"/>
          </p:cNvSpPr>
          <p:nvPr>
            <p:ph idx="1"/>
          </p:nvPr>
        </p:nvSpPr>
        <p:spPr>
          <a:xfrm>
            <a:off x="107504" y="1340768"/>
            <a:ext cx="8928992" cy="5328592"/>
          </a:xfrm>
          <a:prstGeom prst="rect">
            <a:avLst/>
          </a:prstGeom>
        </p:spPr>
        <p:txBody>
          <a:bodyPr vert="horz" lIns="91440" tIns="45720" rIns="91440" bIns="45720" rtlCol="0">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extLst>
      <p:ext uri="{BB962C8B-B14F-4D97-AF65-F5344CB8AC3E}">
        <p14:creationId xmlns:p14="http://schemas.microsoft.com/office/powerpoint/2010/main" val="13997257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457200" y="6356350"/>
            <a:ext cx="2133600" cy="365125"/>
          </a:xfrm>
          <a:prstGeom prst="rect">
            <a:avLst/>
          </a:prstGeom>
        </p:spPr>
        <p:txBody>
          <a:bodyPr/>
          <a:lstStyle/>
          <a:p>
            <a:fld id="{03B56D76-40E4-46AA-923B-E15A5F881F7C}" type="datetimeFigureOut">
              <a:rPr lang="tr-TR" smtClean="0"/>
              <a:pPr/>
              <a:t>18.04.2022</a:t>
            </a:fld>
            <a:endParaRPr lang="tr-TR"/>
          </a:p>
        </p:txBody>
      </p:sp>
      <p:sp>
        <p:nvSpPr>
          <p:cNvPr id="5" name="Altbilgi Yer Tutucusu 4"/>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AD1430B5-590A-4FCB-814E-2023345C06DB}" type="slidenum">
              <a:rPr lang="tr-TR" smtClean="0"/>
              <a:pPr/>
              <a:t>‹#›</a:t>
            </a:fld>
            <a:endParaRPr lang="tr-TR"/>
          </a:p>
        </p:txBody>
      </p:sp>
    </p:spTree>
    <p:extLst>
      <p:ext uri="{BB962C8B-B14F-4D97-AF65-F5344CB8AC3E}">
        <p14:creationId xmlns:p14="http://schemas.microsoft.com/office/powerpoint/2010/main" val="7833300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2" descr="C:\Users\ToplantıSalonu01\Desktop\Untitl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504" y="2686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etin Yer Tutucusu 2"/>
          <p:cNvSpPr>
            <a:spLocks noGrp="1"/>
          </p:cNvSpPr>
          <p:nvPr>
            <p:ph type="body" idx="1"/>
          </p:nvPr>
        </p:nvSpPr>
        <p:spPr>
          <a:xfrm>
            <a:off x="107504" y="1340768"/>
            <a:ext cx="8928992" cy="5328592"/>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cxnSp>
        <p:nvCxnSpPr>
          <p:cNvPr id="10" name="Düz Bağlayıcı 9"/>
          <p:cNvCxnSpPr/>
          <p:nvPr/>
        </p:nvCxnSpPr>
        <p:spPr>
          <a:xfrm>
            <a:off x="0" y="1196752"/>
            <a:ext cx="9144000" cy="0"/>
          </a:xfrm>
          <a:prstGeom prst="line">
            <a:avLst/>
          </a:prstGeom>
          <a:ln w="57150" cmpd="sng">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Yuvarlatılmış Dikdörtgen 17"/>
          <p:cNvSpPr/>
          <p:nvPr/>
        </p:nvSpPr>
        <p:spPr>
          <a:xfrm>
            <a:off x="8540116" y="6525344"/>
            <a:ext cx="504000" cy="14969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959836B8-E78E-4B76-B7A0-D7602159945F}" type="slidenum">
              <a:rPr lang="tr-TR" sz="900" smtClean="0">
                <a:solidFill>
                  <a:srgbClr val="C00000"/>
                </a:solidFill>
              </a:rPr>
              <a:pPr marL="0" marR="0" lvl="0" indent="0" algn="ctr" defTabSz="914400" rtl="0" eaLnBrk="1" fontAlgn="auto" latinLnBrk="0" hangingPunct="1">
                <a:lnSpc>
                  <a:spcPct val="100000"/>
                </a:lnSpc>
                <a:spcBef>
                  <a:spcPts val="0"/>
                </a:spcBef>
                <a:spcAft>
                  <a:spcPts val="0"/>
                </a:spcAft>
                <a:buClrTx/>
                <a:buSzTx/>
                <a:buFontTx/>
                <a:buNone/>
                <a:tabLst/>
                <a:defRPr/>
              </a:pPr>
              <a:t>‹#›</a:t>
            </a:fld>
            <a:r>
              <a:rPr lang="tr-TR" sz="900" dirty="0" smtClean="0">
                <a:solidFill>
                  <a:srgbClr val="002060"/>
                </a:solidFill>
              </a:rPr>
              <a:t> / 19</a:t>
            </a:r>
            <a:endParaRPr lang="tr-TR" sz="900" b="1" dirty="0" smtClean="0">
              <a:solidFill>
                <a:srgbClr val="002060"/>
              </a:solidFill>
            </a:endParaRPr>
          </a:p>
        </p:txBody>
      </p:sp>
      <p:cxnSp>
        <p:nvCxnSpPr>
          <p:cNvPr id="4" name="Düz Bağlayıcı 3"/>
          <p:cNvCxnSpPr/>
          <p:nvPr/>
        </p:nvCxnSpPr>
        <p:spPr>
          <a:xfrm>
            <a:off x="0" y="1141888"/>
            <a:ext cx="9150508" cy="0"/>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0523" y="0"/>
            <a:ext cx="935319" cy="9353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Serbest Form 11"/>
          <p:cNvSpPr/>
          <p:nvPr userDrawn="1"/>
        </p:nvSpPr>
        <p:spPr>
          <a:xfrm>
            <a:off x="971600" y="-623"/>
            <a:ext cx="1270000" cy="1197375"/>
          </a:xfrm>
          <a:custGeom>
            <a:avLst/>
            <a:gdLst>
              <a:gd name="connsiteX0" fmla="*/ 0 w 1270000"/>
              <a:gd name="connsiteY0" fmla="*/ 782320 h 789940"/>
              <a:gd name="connsiteX1" fmla="*/ 1054100 w 1270000"/>
              <a:gd name="connsiteY1" fmla="*/ 0 h 789940"/>
              <a:gd name="connsiteX2" fmla="*/ 1270000 w 1270000"/>
              <a:gd name="connsiteY2" fmla="*/ 2540 h 789940"/>
              <a:gd name="connsiteX3" fmla="*/ 210820 w 1270000"/>
              <a:gd name="connsiteY3" fmla="*/ 789940 h 789940"/>
              <a:gd name="connsiteX4" fmla="*/ 0 w 1270000"/>
              <a:gd name="connsiteY4" fmla="*/ 782320 h 789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000" h="789940">
                <a:moveTo>
                  <a:pt x="0" y="782320"/>
                </a:moveTo>
                <a:lnTo>
                  <a:pt x="1054100" y="0"/>
                </a:lnTo>
                <a:lnTo>
                  <a:pt x="1270000" y="2540"/>
                </a:lnTo>
                <a:lnTo>
                  <a:pt x="210820" y="789940"/>
                </a:lnTo>
                <a:lnTo>
                  <a:pt x="0" y="782320"/>
                </a:lnTo>
                <a:close/>
              </a:path>
            </a:pathLst>
          </a:custGeom>
          <a:solidFill>
            <a:srgbClr val="0070C0"/>
          </a:solid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sp>
        <p:nvSpPr>
          <p:cNvPr id="13" name="Serbest Form 12"/>
          <p:cNvSpPr/>
          <p:nvPr userDrawn="1"/>
        </p:nvSpPr>
        <p:spPr>
          <a:xfrm rot="10800000">
            <a:off x="-44504" y="1022740"/>
            <a:ext cx="1310440" cy="174012"/>
          </a:xfrm>
          <a:custGeom>
            <a:avLst/>
            <a:gdLst>
              <a:gd name="connsiteX0" fmla="*/ 2251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5188 w 8250071"/>
              <a:gd name="connsiteY4" fmla="*/ 0 h 191069"/>
              <a:gd name="connsiteX0" fmla="*/ 22970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97088 w 8250071"/>
              <a:gd name="connsiteY4" fmla="*/ 0 h 191069"/>
              <a:gd name="connsiteX0" fmla="*/ 2035146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2035146 w 8250071"/>
              <a:gd name="connsiteY4" fmla="*/ 0 h 193410"/>
              <a:gd name="connsiteX0" fmla="*/ 2035146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2035146 w 8250071"/>
              <a:gd name="connsiteY4" fmla="*/ 0 h 193410"/>
              <a:gd name="connsiteX0" fmla="*/ 1816867 w 8250071"/>
              <a:gd name="connsiteY0" fmla="*/ 0 h 193410"/>
              <a:gd name="connsiteX1" fmla="*/ 8250071 w 8250071"/>
              <a:gd name="connsiteY1" fmla="*/ 2341 h 193410"/>
              <a:gd name="connsiteX2" fmla="*/ 8250071 w 8250071"/>
              <a:gd name="connsiteY2" fmla="*/ 193410 h 193410"/>
              <a:gd name="connsiteX3" fmla="*/ 0 w 8250071"/>
              <a:gd name="connsiteY3" fmla="*/ 193410 h 193410"/>
              <a:gd name="connsiteX4" fmla="*/ 1816867 w 8250071"/>
              <a:gd name="connsiteY4" fmla="*/ 0 h 193410"/>
              <a:gd name="connsiteX0" fmla="*/ 1984777 w 8417981"/>
              <a:gd name="connsiteY0" fmla="*/ 0 h 198092"/>
              <a:gd name="connsiteX1" fmla="*/ 8417981 w 8417981"/>
              <a:gd name="connsiteY1" fmla="*/ 2341 h 198092"/>
              <a:gd name="connsiteX2" fmla="*/ 8417981 w 8417981"/>
              <a:gd name="connsiteY2" fmla="*/ 193410 h 198092"/>
              <a:gd name="connsiteX3" fmla="*/ 0 w 8417981"/>
              <a:gd name="connsiteY3" fmla="*/ 198092 h 198092"/>
              <a:gd name="connsiteX4" fmla="*/ 1984777 w 8417981"/>
              <a:gd name="connsiteY4" fmla="*/ 0 h 198092"/>
              <a:gd name="connsiteX0" fmla="*/ 2151821 w 8585025"/>
              <a:gd name="connsiteY0" fmla="*/ 0 h 193410"/>
              <a:gd name="connsiteX1" fmla="*/ 8585025 w 8585025"/>
              <a:gd name="connsiteY1" fmla="*/ 2341 h 193410"/>
              <a:gd name="connsiteX2" fmla="*/ 8585025 w 8585025"/>
              <a:gd name="connsiteY2" fmla="*/ 193410 h 193410"/>
              <a:gd name="connsiteX3" fmla="*/ 0 w 8585025"/>
              <a:gd name="connsiteY3" fmla="*/ 188728 h 193410"/>
              <a:gd name="connsiteX4" fmla="*/ 2151821 w 8585025"/>
              <a:gd name="connsiteY4" fmla="*/ 0 h 193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5025" h="193410">
                <a:moveTo>
                  <a:pt x="2151821" y="0"/>
                </a:moveTo>
                <a:lnTo>
                  <a:pt x="8585025" y="2341"/>
                </a:lnTo>
                <a:lnTo>
                  <a:pt x="8585025" y="193410"/>
                </a:lnTo>
                <a:lnTo>
                  <a:pt x="0" y="188728"/>
                </a:lnTo>
                <a:lnTo>
                  <a:pt x="2151821" y="0"/>
                </a:lnTo>
                <a:close/>
              </a:path>
            </a:pathLst>
          </a:custGeom>
          <a:solidFill>
            <a:srgbClr val="0070C0"/>
          </a:solidFill>
          <a:ln>
            <a:solidFill>
              <a:srgbClr val="0070C0"/>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sp>
        <p:nvSpPr>
          <p:cNvPr id="14" name="Serbest Form 13"/>
          <p:cNvSpPr/>
          <p:nvPr userDrawn="1"/>
        </p:nvSpPr>
        <p:spPr>
          <a:xfrm>
            <a:off x="1082824" y="1141887"/>
            <a:ext cx="8061176" cy="68743"/>
          </a:xfrm>
          <a:custGeom>
            <a:avLst/>
            <a:gdLst>
              <a:gd name="connsiteX0" fmla="*/ 225188 w 8250071"/>
              <a:gd name="connsiteY0" fmla="*/ 0 h 191069"/>
              <a:gd name="connsiteX1" fmla="*/ 8250071 w 8250071"/>
              <a:gd name="connsiteY1" fmla="*/ 0 h 191069"/>
              <a:gd name="connsiteX2" fmla="*/ 8250071 w 8250071"/>
              <a:gd name="connsiteY2" fmla="*/ 191069 h 191069"/>
              <a:gd name="connsiteX3" fmla="*/ 0 w 8250071"/>
              <a:gd name="connsiteY3" fmla="*/ 191069 h 191069"/>
              <a:gd name="connsiteX4" fmla="*/ 225188 w 8250071"/>
              <a:gd name="connsiteY4" fmla="*/ 0 h 1910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50071" h="191069">
                <a:moveTo>
                  <a:pt x="225188" y="0"/>
                </a:moveTo>
                <a:lnTo>
                  <a:pt x="8250071" y="0"/>
                </a:lnTo>
                <a:lnTo>
                  <a:pt x="8250071" y="191069"/>
                </a:lnTo>
                <a:lnTo>
                  <a:pt x="0" y="191069"/>
                </a:lnTo>
                <a:lnTo>
                  <a:pt x="225188" y="0"/>
                </a:lnTo>
                <a:close/>
              </a:path>
            </a:pathLst>
          </a:custGeom>
          <a:solidFill>
            <a:schemeClr val="bg1">
              <a:lumMod val="7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tr-TR"/>
          </a:p>
        </p:txBody>
      </p:sp>
    </p:spTree>
    <p:extLst>
      <p:ext uri="{BB962C8B-B14F-4D97-AF65-F5344CB8AC3E}">
        <p14:creationId xmlns:p14="http://schemas.microsoft.com/office/powerpoint/2010/main" val="4116005980"/>
      </p:ext>
    </p:extLst>
  </p:cSld>
  <p:clrMap bg1="lt1" tx1="dk1" bg2="lt2" tx2="dk2" accent1="accent1" accent2="accent2" accent3="accent3" accent4="accent4" accent5="accent5" accent6="accent6" hlink="hlink" folHlink="folHlink"/>
  <p:sldLayoutIdLst>
    <p:sldLayoutId id="2147483667" r:id="rId1"/>
    <p:sldLayoutId id="2147483668" r:id="rId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muhtar.gov.t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 Box 77"/>
          <p:cNvSpPr txBox="1">
            <a:spLocks noChangeArrowheads="1"/>
          </p:cNvSpPr>
          <p:nvPr/>
        </p:nvSpPr>
        <p:spPr bwMode="auto">
          <a:xfrm>
            <a:off x="6816" y="3297178"/>
            <a:ext cx="9144000" cy="707886"/>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50000"/>
              </a:spcBef>
              <a:buClrTx/>
              <a:buSzTx/>
              <a:buNone/>
            </a:pPr>
            <a:r>
              <a:rPr lang="tr-TR" altLang="tr-TR" sz="4000" b="1" dirty="0">
                <a:solidFill>
                  <a:srgbClr val="C00000"/>
                </a:solidFill>
                <a:latin typeface="+mn-lt"/>
                <a:cs typeface="Arial" panose="020B0604020202020204" pitchFamily="34" charset="0"/>
              </a:rPr>
              <a:t>TÜRKİYEDE MUHTARLIK </a:t>
            </a:r>
            <a:r>
              <a:rPr lang="tr-TR" altLang="tr-TR" sz="4000" b="1" dirty="0" smtClean="0">
                <a:solidFill>
                  <a:srgbClr val="C00000"/>
                </a:solidFill>
                <a:latin typeface="+mn-lt"/>
                <a:cs typeface="Arial" panose="020B0604020202020204" pitchFamily="34" charset="0"/>
              </a:rPr>
              <a:t>MÜESSESESİ</a:t>
            </a:r>
            <a:endParaRPr lang="tr-TR" altLang="tr-TR" sz="4000" dirty="0">
              <a:solidFill>
                <a:srgbClr val="C00000"/>
              </a:solidFill>
              <a:latin typeface="+mn-lt"/>
              <a:cs typeface="Arial" panose="020B0604020202020204" pitchFamily="34" charset="0"/>
            </a:endParaRPr>
          </a:p>
        </p:txBody>
      </p:sp>
      <p:sp>
        <p:nvSpPr>
          <p:cNvPr id="4" name="Text Box 77"/>
          <p:cNvSpPr txBox="1">
            <a:spLocks noChangeArrowheads="1"/>
          </p:cNvSpPr>
          <p:nvPr/>
        </p:nvSpPr>
        <p:spPr bwMode="auto">
          <a:xfrm>
            <a:off x="2374403" y="312737"/>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3200" b="1" dirty="0" smtClean="0">
                <a:solidFill>
                  <a:srgbClr val="000099"/>
                </a:solidFill>
                <a:latin typeface="+mn-lt"/>
                <a:ea typeface="MS PGothic" panose="020B0600070205080204" pitchFamily="34" charset="-128"/>
              </a:rPr>
              <a:t>İÇİŞLERİ BAKANLIĞI</a:t>
            </a:r>
            <a:endParaRPr lang="tr-TR" altLang="tr-TR" sz="3200" b="1" dirty="0">
              <a:solidFill>
                <a:srgbClr val="000099"/>
              </a:solidFill>
              <a:latin typeface="+mn-lt"/>
              <a:ea typeface="MS PGothic" panose="020B0600070205080204" pitchFamily="34" charset="-128"/>
            </a:endParaRPr>
          </a:p>
        </p:txBody>
      </p:sp>
    </p:spTree>
    <p:extLst>
      <p:ext uri="{BB962C8B-B14F-4D97-AF65-F5344CB8AC3E}">
        <p14:creationId xmlns:p14="http://schemas.microsoft.com/office/powerpoint/2010/main" val="150602146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241358" y="350987"/>
            <a:ext cx="6902642"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MUHTARLARIN GÖREVLERİ</a:t>
            </a:r>
            <a:endParaRPr lang="tr-TR" altLang="tr-TR" sz="28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856476" cy="4355038"/>
          </a:xfrm>
          <a:prstGeom prst="rect">
            <a:avLst/>
          </a:prstGeom>
        </p:spPr>
        <p:txBody>
          <a:bodyPr wrap="square">
            <a:spAutoFit/>
          </a:bodyPr>
          <a:lstStyle/>
          <a:p>
            <a:pPr marL="342900" indent="-342900" algn="just">
              <a:spcAft>
                <a:spcPts val="600"/>
              </a:spcAft>
              <a:buFont typeface="Wingdings" pitchFamily="2" charset="2"/>
              <a:buChar char="ü"/>
            </a:pPr>
            <a:r>
              <a:rPr lang="tr-TR" sz="2200" dirty="0" smtClean="0">
                <a:solidFill>
                  <a:srgbClr val="C00000"/>
                </a:solidFill>
              </a:rPr>
              <a:t>Vatandaşların ihtiyaçlarını </a:t>
            </a:r>
            <a:r>
              <a:rPr lang="tr-TR" sz="2200" dirty="0">
                <a:solidFill>
                  <a:srgbClr val="C00000"/>
                </a:solidFill>
              </a:rPr>
              <a:t>devlet kurumları nezdinde </a:t>
            </a:r>
            <a:r>
              <a:rPr lang="tr-TR" sz="2200" dirty="0" smtClean="0">
                <a:solidFill>
                  <a:srgbClr val="C00000"/>
                </a:solidFill>
              </a:rPr>
              <a:t>takip etmek,</a:t>
            </a:r>
            <a:r>
              <a:rPr lang="tr-TR" sz="2200" dirty="0">
                <a:solidFill>
                  <a:srgbClr val="C00000"/>
                </a:solidFill>
              </a:rPr>
              <a:t> </a:t>
            </a:r>
            <a:endParaRPr lang="tr-TR" sz="2200" dirty="0" smtClean="0">
              <a:solidFill>
                <a:srgbClr val="C00000"/>
              </a:solidFill>
            </a:endParaRPr>
          </a:p>
          <a:p>
            <a:pPr marL="342900" indent="-342900" algn="just">
              <a:spcAft>
                <a:spcPts val="600"/>
              </a:spcAft>
              <a:buFont typeface="Wingdings" pitchFamily="2" charset="2"/>
              <a:buChar char="ü"/>
            </a:pPr>
            <a:r>
              <a:rPr lang="tr-TR" sz="2200" dirty="0" smtClean="0">
                <a:solidFill>
                  <a:srgbClr val="002060"/>
                </a:solidFill>
              </a:rPr>
              <a:t>Kamu kurumlarının köyde ve mahallelerde yapacakları hizmetlerde köyü veya mahalleyi temsil </a:t>
            </a:r>
            <a:r>
              <a:rPr lang="tr-TR" sz="2200" dirty="0">
                <a:solidFill>
                  <a:srgbClr val="002060"/>
                </a:solidFill>
              </a:rPr>
              <a:t>etmek.</a:t>
            </a:r>
          </a:p>
          <a:p>
            <a:pPr marL="342900" lvl="0" indent="-342900" algn="just">
              <a:spcAft>
                <a:spcPts val="600"/>
              </a:spcAft>
              <a:buFont typeface="Wingdings" pitchFamily="2" charset="2"/>
              <a:buChar char="ü"/>
            </a:pPr>
            <a:r>
              <a:rPr lang="tr-TR" sz="2200" dirty="0" smtClean="0">
                <a:solidFill>
                  <a:srgbClr val="C00000"/>
                </a:solidFill>
              </a:rPr>
              <a:t>Nikah kıymak,</a:t>
            </a:r>
            <a:endParaRPr lang="tr-TR" sz="2200" dirty="0" smtClean="0">
              <a:solidFill>
                <a:srgbClr val="002060"/>
              </a:solidFill>
            </a:endParaRPr>
          </a:p>
          <a:p>
            <a:pPr marL="342900" lvl="0" indent="-342900" algn="just">
              <a:spcAft>
                <a:spcPts val="600"/>
              </a:spcAft>
              <a:buFont typeface="Wingdings" pitchFamily="2" charset="2"/>
              <a:buChar char="ü"/>
            </a:pPr>
            <a:r>
              <a:rPr lang="tr-TR" sz="2200" dirty="0" smtClean="0">
                <a:solidFill>
                  <a:srgbClr val="002060"/>
                </a:solidFill>
              </a:rPr>
              <a:t>İlan-tebliğ, tasdik, bildirim yapmak,</a:t>
            </a:r>
          </a:p>
          <a:p>
            <a:pPr marL="342900" lvl="0" indent="-342900" algn="just">
              <a:spcAft>
                <a:spcPts val="600"/>
              </a:spcAft>
              <a:buFont typeface="Wingdings" pitchFamily="2" charset="2"/>
              <a:buChar char="ü"/>
            </a:pPr>
            <a:r>
              <a:rPr lang="tr-TR" sz="2200" dirty="0" smtClean="0">
                <a:solidFill>
                  <a:srgbClr val="C00000"/>
                </a:solidFill>
              </a:rPr>
              <a:t>Sosyal yardıma muhtaç kişilerin tespit edip yetkili kurum ve kuruluşlara bildirmek,</a:t>
            </a:r>
            <a:endParaRPr lang="tr-TR" sz="2200" dirty="0">
              <a:solidFill>
                <a:srgbClr val="002060"/>
              </a:solidFill>
            </a:endParaRPr>
          </a:p>
          <a:p>
            <a:pPr marL="342900" lvl="0" indent="-342900" algn="just">
              <a:spcAft>
                <a:spcPts val="600"/>
              </a:spcAft>
              <a:buFont typeface="Wingdings" pitchFamily="2" charset="2"/>
              <a:buChar char="ü"/>
            </a:pPr>
            <a:r>
              <a:rPr lang="tr-TR" sz="2200" dirty="0">
                <a:solidFill>
                  <a:srgbClr val="002060"/>
                </a:solidFill>
              </a:rPr>
              <a:t>Köy ve mahallede yerleşen ve göç edenlerin takibini </a:t>
            </a:r>
            <a:r>
              <a:rPr lang="tr-TR" sz="2200" dirty="0" smtClean="0">
                <a:solidFill>
                  <a:srgbClr val="002060"/>
                </a:solidFill>
              </a:rPr>
              <a:t>yapmak,</a:t>
            </a:r>
            <a:endParaRPr lang="tr-TR" sz="2200" dirty="0">
              <a:solidFill>
                <a:srgbClr val="002060"/>
              </a:solidFill>
            </a:endParaRPr>
          </a:p>
          <a:p>
            <a:pPr lvl="0" algn="just">
              <a:spcAft>
                <a:spcPts val="600"/>
              </a:spcAft>
            </a:pPr>
            <a:r>
              <a:rPr lang="tr-TR" sz="2200" dirty="0" smtClean="0">
                <a:solidFill>
                  <a:srgbClr val="002060"/>
                </a:solidFill>
              </a:rPr>
              <a:t>      gibi </a:t>
            </a:r>
            <a:r>
              <a:rPr lang="tr-TR" sz="2200" dirty="0">
                <a:solidFill>
                  <a:srgbClr val="002060"/>
                </a:solidFill>
              </a:rPr>
              <a:t>görevleri yürütmek. </a:t>
            </a:r>
          </a:p>
          <a:p>
            <a:pPr marL="342900" lvl="0" indent="-342900" algn="just">
              <a:spcAft>
                <a:spcPts val="600"/>
              </a:spcAft>
              <a:buFont typeface="Wingdings" panose="05000000000000000000" pitchFamily="2" charset="2"/>
              <a:buChar char="ü"/>
            </a:pPr>
            <a:r>
              <a:rPr lang="tr-TR" sz="2200" dirty="0">
                <a:solidFill>
                  <a:srgbClr val="C00000"/>
                </a:solidFill>
              </a:rPr>
              <a:t>Köy muhtarlıkları ayrıca bütçe imkanları çerçevesinde köye yönelik alt yapı, sağlık ve eğitim tesisleri gibi hizmetleri yürütmektedir.</a:t>
            </a:r>
          </a:p>
        </p:txBody>
      </p:sp>
    </p:spTree>
    <p:extLst>
      <p:ext uri="{BB962C8B-B14F-4D97-AF65-F5344CB8AC3E}">
        <p14:creationId xmlns:p14="http://schemas.microsoft.com/office/powerpoint/2010/main" val="372001006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241358" y="370455"/>
            <a:ext cx="6902642" cy="46166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400" b="1" dirty="0" smtClean="0">
                <a:solidFill>
                  <a:srgbClr val="000099"/>
                </a:solidFill>
                <a:latin typeface="+mn-lt"/>
                <a:ea typeface="MS PGothic" panose="020B0600070205080204" pitchFamily="34" charset="-128"/>
              </a:rPr>
              <a:t>KAMU KURUM VE KURULUŞLARI İLE İLİŞKİLER</a:t>
            </a:r>
            <a:endParaRPr lang="tr-TR" altLang="tr-TR" sz="24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856476" cy="4493538"/>
          </a:xfrm>
          <a:prstGeom prst="rect">
            <a:avLst/>
          </a:prstGeom>
        </p:spPr>
        <p:txBody>
          <a:bodyPr wrap="square">
            <a:spAutoFit/>
          </a:bodyPr>
          <a:lstStyle/>
          <a:p>
            <a:pPr marL="342900" indent="-342900" algn="just">
              <a:buFont typeface="Wingdings" pitchFamily="2" charset="2"/>
              <a:buChar char="Ø"/>
            </a:pPr>
            <a:endParaRPr lang="tr-TR" altLang="tr-TR" sz="2200" dirty="0" smtClean="0">
              <a:solidFill>
                <a:srgbClr val="C00000"/>
              </a:solidFill>
              <a:cs typeface="Times New Roman" pitchFamily="18" charset="0"/>
            </a:endParaRPr>
          </a:p>
          <a:p>
            <a:pPr marL="342900" indent="-342900" algn="just">
              <a:buFont typeface="Wingdings" pitchFamily="2" charset="2"/>
              <a:buChar char="Ø"/>
            </a:pPr>
            <a:r>
              <a:rPr lang="tr-TR" altLang="tr-TR" sz="2200" dirty="0" smtClean="0">
                <a:solidFill>
                  <a:srgbClr val="C00000"/>
                </a:solidFill>
                <a:cs typeface="Times New Roman" pitchFamily="18" charset="0"/>
              </a:rPr>
              <a:t>Muhtarlarımızın </a:t>
            </a:r>
            <a:r>
              <a:rPr lang="tr-TR" altLang="tr-TR" sz="2200" dirty="0">
                <a:solidFill>
                  <a:srgbClr val="C00000"/>
                </a:solidFill>
                <a:cs typeface="Times New Roman" pitchFamily="18" charset="0"/>
              </a:rPr>
              <a:t>taleplerini yakından takip etmek üzere, </a:t>
            </a:r>
            <a:endParaRPr lang="tr-TR" altLang="tr-TR" sz="2200" dirty="0" smtClean="0">
              <a:solidFill>
                <a:srgbClr val="C00000"/>
              </a:solidFill>
              <a:cs typeface="Times New Roman" pitchFamily="18" charset="0"/>
            </a:endParaRPr>
          </a:p>
          <a:p>
            <a:pPr marL="342900" indent="-342900" algn="just">
              <a:buFont typeface="Wingdings" pitchFamily="2" charset="2"/>
              <a:buChar char="Ø"/>
            </a:pPr>
            <a:endParaRPr lang="tr-TR" altLang="tr-TR" sz="2200" dirty="0" smtClean="0">
              <a:solidFill>
                <a:srgbClr val="002060"/>
              </a:solidFill>
              <a:cs typeface="Times New Roman" pitchFamily="18" charset="0"/>
            </a:endParaRPr>
          </a:p>
          <a:p>
            <a:pPr marL="800100" lvl="1" indent="-342900" algn="just">
              <a:buFont typeface="Wingdings" pitchFamily="2" charset="2"/>
              <a:buChar char="ü"/>
            </a:pPr>
            <a:r>
              <a:rPr lang="tr-TR" altLang="tr-TR" sz="2200" dirty="0" smtClean="0">
                <a:solidFill>
                  <a:srgbClr val="002060"/>
                </a:solidFill>
                <a:cs typeface="Times New Roman" pitchFamily="18" charset="0"/>
              </a:rPr>
              <a:t>İller İdaresi </a:t>
            </a:r>
            <a:r>
              <a:rPr lang="tr-TR" altLang="tr-TR" sz="2200" dirty="0">
                <a:solidFill>
                  <a:srgbClr val="002060"/>
                </a:solidFill>
                <a:cs typeface="Times New Roman" pitchFamily="18" charset="0"/>
              </a:rPr>
              <a:t>Genel Müdürlüğü’nde ‘</a:t>
            </a:r>
            <a:r>
              <a:rPr lang="tr-TR" altLang="tr-TR" sz="2200" b="1" dirty="0">
                <a:solidFill>
                  <a:srgbClr val="002060"/>
                </a:solidFill>
                <a:cs typeface="Times New Roman" pitchFamily="18" charset="0"/>
              </a:rPr>
              <a:t>Muhtarlar Daire </a:t>
            </a:r>
            <a:r>
              <a:rPr lang="tr-TR" altLang="tr-TR" sz="2200" b="1" dirty="0" smtClean="0">
                <a:solidFill>
                  <a:srgbClr val="002060"/>
                </a:solidFill>
                <a:cs typeface="Times New Roman" pitchFamily="18" charset="0"/>
              </a:rPr>
              <a:t>Başkanlığı</a:t>
            </a:r>
            <a:r>
              <a:rPr lang="tr-TR" altLang="tr-TR" sz="2200" dirty="0">
                <a:solidFill>
                  <a:srgbClr val="002060"/>
                </a:solidFill>
                <a:cs typeface="Times New Roman" pitchFamily="18" charset="0"/>
              </a:rPr>
              <a:t>,</a:t>
            </a:r>
          </a:p>
          <a:p>
            <a:pPr marL="800100" lvl="1" indent="-342900" algn="just">
              <a:buFont typeface="Wingdings" pitchFamily="2" charset="2"/>
              <a:buChar char="ü"/>
            </a:pPr>
            <a:endParaRPr lang="tr-TR" altLang="tr-TR" sz="2200" dirty="0">
              <a:solidFill>
                <a:srgbClr val="C00000"/>
              </a:solidFill>
              <a:cs typeface="Times New Roman" pitchFamily="18" charset="0"/>
            </a:endParaRPr>
          </a:p>
          <a:p>
            <a:pPr marL="800100" lvl="1" indent="-342900" algn="just">
              <a:buFont typeface="Wingdings" pitchFamily="2" charset="2"/>
              <a:buChar char="ü"/>
            </a:pPr>
            <a:r>
              <a:rPr lang="tr-TR" altLang="tr-TR" sz="2200" dirty="0">
                <a:solidFill>
                  <a:srgbClr val="C00000"/>
                </a:solidFill>
                <a:cs typeface="Times New Roman" pitchFamily="18" charset="0"/>
              </a:rPr>
              <a:t>Büyükşehir belediyelerinde </a:t>
            </a:r>
            <a:r>
              <a:rPr lang="tr-TR" altLang="tr-TR" sz="2200" dirty="0" smtClean="0">
                <a:solidFill>
                  <a:srgbClr val="C00000"/>
                </a:solidFill>
                <a:cs typeface="Times New Roman" pitchFamily="18" charset="0"/>
              </a:rPr>
              <a:t>‘</a:t>
            </a:r>
            <a:r>
              <a:rPr lang="tr-TR" altLang="tr-TR" sz="2200" b="1" dirty="0">
                <a:solidFill>
                  <a:srgbClr val="C00000"/>
                </a:solidFill>
                <a:cs typeface="Times New Roman" pitchFamily="18" charset="0"/>
              </a:rPr>
              <a:t>Muhtarlık Daire Başkanlığı</a:t>
            </a:r>
            <a:r>
              <a:rPr lang="tr-TR" altLang="tr-TR" sz="2200" dirty="0">
                <a:solidFill>
                  <a:srgbClr val="C00000"/>
                </a:solidFill>
                <a:cs typeface="Times New Roman" pitchFamily="18" charset="0"/>
              </a:rPr>
              <a:t>’ diğer belediyelerde ise </a:t>
            </a:r>
            <a:r>
              <a:rPr lang="tr-TR" altLang="tr-TR" sz="2200" dirty="0" smtClean="0">
                <a:solidFill>
                  <a:srgbClr val="C00000"/>
                </a:solidFill>
                <a:cs typeface="Times New Roman" pitchFamily="18" charset="0"/>
              </a:rPr>
              <a:t>‘</a:t>
            </a:r>
            <a:r>
              <a:rPr lang="tr-TR" altLang="tr-TR" sz="2200" b="1" dirty="0" smtClean="0">
                <a:solidFill>
                  <a:srgbClr val="C00000"/>
                </a:solidFill>
                <a:cs typeface="Times New Roman" pitchFamily="18" charset="0"/>
              </a:rPr>
              <a:t>Muhtarlık</a:t>
            </a:r>
            <a:r>
              <a:rPr lang="tr-TR" altLang="tr-TR" sz="2200" dirty="0" smtClean="0">
                <a:solidFill>
                  <a:srgbClr val="C00000"/>
                </a:solidFill>
                <a:cs typeface="Times New Roman" pitchFamily="18" charset="0"/>
              </a:rPr>
              <a:t> </a:t>
            </a:r>
            <a:r>
              <a:rPr lang="tr-TR" altLang="tr-TR" sz="2200" b="1" dirty="0" smtClean="0">
                <a:solidFill>
                  <a:srgbClr val="C00000"/>
                </a:solidFill>
                <a:cs typeface="Times New Roman" pitchFamily="18" charset="0"/>
              </a:rPr>
              <a:t>Müdürlüğü</a:t>
            </a:r>
            <a:r>
              <a:rPr lang="tr-TR" altLang="tr-TR" sz="2200" dirty="0" smtClean="0">
                <a:solidFill>
                  <a:srgbClr val="C00000"/>
                </a:solidFill>
                <a:cs typeface="Times New Roman" pitchFamily="18" charset="0"/>
              </a:rPr>
              <a:t>’ kurulmuştur.</a:t>
            </a:r>
            <a:endParaRPr lang="tr-TR" altLang="tr-TR" sz="2200" dirty="0">
              <a:solidFill>
                <a:srgbClr val="C00000"/>
              </a:solidFill>
              <a:cs typeface="Times New Roman" pitchFamily="18" charset="0"/>
            </a:endParaRPr>
          </a:p>
          <a:p>
            <a:pPr marL="800100" lvl="1" indent="-342900" algn="just">
              <a:buFont typeface="Wingdings" pitchFamily="2" charset="2"/>
              <a:buChar char="ü"/>
            </a:pPr>
            <a:endParaRPr lang="tr-TR" altLang="tr-TR" sz="2200" dirty="0">
              <a:solidFill>
                <a:srgbClr val="C00000"/>
              </a:solidFill>
              <a:cs typeface="Times New Roman" pitchFamily="18" charset="0"/>
            </a:endParaRPr>
          </a:p>
          <a:p>
            <a:pPr marL="800100" lvl="1" indent="-342900" algn="just">
              <a:buFont typeface="Wingdings" pitchFamily="2" charset="2"/>
              <a:buChar char="ü"/>
            </a:pPr>
            <a:r>
              <a:rPr lang="tr-TR" altLang="tr-TR" sz="2200" dirty="0">
                <a:solidFill>
                  <a:srgbClr val="002060"/>
                </a:solidFill>
                <a:cs typeface="Times New Roman" pitchFamily="18" charset="0"/>
              </a:rPr>
              <a:t>Ayrıca, valiliklerde bir vali yardımcısı, büyükşehirlerde bir genel sekreter yardımcısı ve diğer belediyelerde ise bir başkan yardımcısı </a:t>
            </a:r>
            <a:r>
              <a:rPr lang="tr-TR" altLang="tr-TR" sz="2200" dirty="0" smtClean="0">
                <a:solidFill>
                  <a:srgbClr val="002060"/>
                </a:solidFill>
                <a:cs typeface="Times New Roman" pitchFamily="18" charset="0"/>
              </a:rPr>
              <a:t>muhtarların </a:t>
            </a:r>
            <a:r>
              <a:rPr lang="tr-TR" altLang="tr-TR" sz="2200" dirty="0">
                <a:solidFill>
                  <a:srgbClr val="002060"/>
                </a:solidFill>
                <a:cs typeface="Times New Roman" pitchFamily="18" charset="0"/>
              </a:rPr>
              <a:t>taleplerinin takip edilmesinden </a:t>
            </a:r>
            <a:r>
              <a:rPr lang="tr-TR" altLang="tr-TR" sz="2200" dirty="0" smtClean="0">
                <a:solidFill>
                  <a:srgbClr val="002060"/>
                </a:solidFill>
                <a:cs typeface="Times New Roman" pitchFamily="18" charset="0"/>
              </a:rPr>
              <a:t>sorumludur.</a:t>
            </a:r>
            <a:r>
              <a:rPr lang="tr-TR" sz="2200" dirty="0" smtClean="0">
                <a:solidFill>
                  <a:srgbClr val="002060"/>
                </a:solidFill>
              </a:rPr>
              <a:t>                                                     </a:t>
            </a:r>
            <a:endParaRPr lang="tr-TR" sz="2200" dirty="0">
              <a:solidFill>
                <a:srgbClr val="002060"/>
              </a:solidFill>
            </a:endParaRPr>
          </a:p>
          <a:p>
            <a:r>
              <a:rPr lang="tr-TR" sz="2200" dirty="0">
                <a:solidFill>
                  <a:srgbClr val="002060"/>
                </a:solidFill>
              </a:rPr>
              <a:t> </a:t>
            </a:r>
          </a:p>
          <a:p>
            <a:r>
              <a:rPr lang="tr-TR" sz="2200" dirty="0">
                <a:solidFill>
                  <a:srgbClr val="002060"/>
                </a:solidFill>
              </a:rPr>
              <a:t> </a:t>
            </a:r>
          </a:p>
        </p:txBody>
      </p:sp>
    </p:spTree>
    <p:extLst>
      <p:ext uri="{BB962C8B-B14F-4D97-AF65-F5344CB8AC3E}">
        <p14:creationId xmlns:p14="http://schemas.microsoft.com/office/powerpoint/2010/main" val="2974953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239448" y="380475"/>
            <a:ext cx="6902642"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 BİLGİ SİSTEMİ</a:t>
            </a:r>
            <a:endParaRPr lang="tr-TR" altLang="tr-TR" sz="28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928484" cy="4493538"/>
          </a:xfrm>
          <a:prstGeom prst="rect">
            <a:avLst/>
          </a:prstGeom>
        </p:spPr>
        <p:txBody>
          <a:bodyPr wrap="square">
            <a:spAutoFit/>
          </a:bodyPr>
          <a:lstStyle/>
          <a:p>
            <a:pPr marL="342900" indent="-342900" algn="just">
              <a:buFont typeface="Wingdings" panose="05000000000000000000" pitchFamily="2" charset="2"/>
              <a:buChar char="ü"/>
            </a:pPr>
            <a:endParaRPr lang="tr-TR" sz="2200" dirty="0" smtClean="0">
              <a:solidFill>
                <a:srgbClr val="C00000"/>
              </a:solidFill>
              <a:cs typeface="Calibri"/>
            </a:endParaRPr>
          </a:p>
          <a:p>
            <a:pPr marL="342900" indent="-342900" algn="just">
              <a:buFont typeface="Wingdings" panose="05000000000000000000" pitchFamily="2" charset="2"/>
              <a:buChar char="ü"/>
            </a:pPr>
            <a:r>
              <a:rPr lang="tr-TR" sz="2200" dirty="0" smtClean="0">
                <a:solidFill>
                  <a:srgbClr val="C00000"/>
                </a:solidFill>
                <a:cs typeface="Calibri"/>
              </a:rPr>
              <a:t>Muhtarlarımızın </a:t>
            </a:r>
            <a:r>
              <a:rPr lang="tr-TR" sz="2200" dirty="0">
                <a:solidFill>
                  <a:srgbClr val="C00000"/>
                </a:solidFill>
                <a:cs typeface="Calibri"/>
              </a:rPr>
              <a:t>kamu hizmetlerini daha </a:t>
            </a:r>
            <a:r>
              <a:rPr lang="tr-TR" sz="2200" b="1" dirty="0">
                <a:solidFill>
                  <a:srgbClr val="C00000"/>
                </a:solidFill>
                <a:cs typeface="Calibri"/>
              </a:rPr>
              <a:t>kaliteli ve etkin şekilde </a:t>
            </a:r>
            <a:r>
              <a:rPr lang="tr-TR" sz="2200" dirty="0">
                <a:solidFill>
                  <a:srgbClr val="C00000"/>
                </a:solidFill>
                <a:cs typeface="Calibri"/>
              </a:rPr>
              <a:t>yürütmelerini sağlamak,</a:t>
            </a:r>
            <a:endParaRPr lang="tr-TR" sz="2200" dirty="0">
              <a:solidFill>
                <a:srgbClr val="002060"/>
              </a:solidFill>
              <a:cs typeface="Calibri"/>
            </a:endParaRPr>
          </a:p>
          <a:p>
            <a:pPr marL="342900" indent="-342900" algn="just">
              <a:buFont typeface="Wingdings" panose="05000000000000000000" pitchFamily="2" charset="2"/>
              <a:buChar char="ü"/>
            </a:pPr>
            <a:r>
              <a:rPr lang="tr-TR" sz="2200" dirty="0">
                <a:solidFill>
                  <a:srgbClr val="002060"/>
                </a:solidFill>
                <a:cs typeface="Calibri"/>
              </a:rPr>
              <a:t>Kamu kurum ve kuruluşlarından yapacakları taleplerin </a:t>
            </a:r>
            <a:r>
              <a:rPr lang="tr-TR" sz="2200" b="1" dirty="0">
                <a:solidFill>
                  <a:srgbClr val="002060"/>
                </a:solidFill>
                <a:cs typeface="Calibri"/>
              </a:rPr>
              <a:t>takip edilip raporlanmasını</a:t>
            </a:r>
            <a:r>
              <a:rPr lang="tr-TR" sz="2200" dirty="0">
                <a:solidFill>
                  <a:srgbClr val="002060"/>
                </a:solidFill>
                <a:cs typeface="Calibri"/>
              </a:rPr>
              <a:t> sağlamak,</a:t>
            </a:r>
          </a:p>
          <a:p>
            <a:pPr marL="342900" indent="-342900" algn="just">
              <a:buFont typeface="Wingdings" panose="05000000000000000000" pitchFamily="2" charset="2"/>
              <a:buChar char="ü"/>
            </a:pPr>
            <a:r>
              <a:rPr lang="tr-TR" sz="2200" dirty="0">
                <a:solidFill>
                  <a:srgbClr val="C00000"/>
                </a:solidFill>
                <a:cs typeface="Calibri"/>
              </a:rPr>
              <a:t>Bütün süreçlerin aşamalarını </a:t>
            </a:r>
            <a:r>
              <a:rPr lang="tr-TR" sz="2200" b="1" dirty="0">
                <a:solidFill>
                  <a:srgbClr val="C00000"/>
                </a:solidFill>
                <a:cs typeface="Calibri"/>
              </a:rPr>
              <a:t>elektronik ortamda</a:t>
            </a:r>
            <a:r>
              <a:rPr lang="tr-TR" sz="2200" dirty="0">
                <a:solidFill>
                  <a:srgbClr val="C00000"/>
                </a:solidFill>
                <a:cs typeface="Calibri"/>
              </a:rPr>
              <a:t> kayıt altına alınmasını sağlamak,</a:t>
            </a:r>
            <a:endParaRPr lang="tr-TR" sz="2200" dirty="0">
              <a:solidFill>
                <a:srgbClr val="002060"/>
              </a:solidFill>
              <a:cs typeface="Calibri"/>
            </a:endParaRPr>
          </a:p>
          <a:p>
            <a:pPr marL="342900" indent="-342900" algn="just">
              <a:buFont typeface="Wingdings" panose="05000000000000000000" pitchFamily="2" charset="2"/>
              <a:buChar char="ü"/>
            </a:pPr>
            <a:r>
              <a:rPr lang="tr-TR" sz="2200" dirty="0">
                <a:solidFill>
                  <a:srgbClr val="002060"/>
                </a:solidFill>
                <a:cs typeface="Calibri"/>
              </a:rPr>
              <a:t>Bütün muhtarlarımıza kurumsal bir </a:t>
            </a:r>
            <a:r>
              <a:rPr lang="tr-TR" sz="2200" b="1" dirty="0">
                <a:solidFill>
                  <a:srgbClr val="002060"/>
                </a:solidFill>
                <a:cs typeface="Calibri"/>
              </a:rPr>
              <a:t>e-posta adresi </a:t>
            </a:r>
            <a:r>
              <a:rPr lang="tr-TR" sz="2200" dirty="0">
                <a:solidFill>
                  <a:srgbClr val="002060"/>
                </a:solidFill>
                <a:cs typeface="Calibri"/>
              </a:rPr>
              <a:t>açmak,</a:t>
            </a:r>
          </a:p>
          <a:p>
            <a:pPr marL="342900" indent="-342900" algn="just">
              <a:buFont typeface="Wingdings" panose="05000000000000000000" pitchFamily="2" charset="2"/>
              <a:buChar char="ü"/>
            </a:pPr>
            <a:r>
              <a:rPr lang="tr-TR" sz="2200" dirty="0">
                <a:solidFill>
                  <a:srgbClr val="C00000"/>
                </a:solidFill>
                <a:cs typeface="Calibri"/>
              </a:rPr>
              <a:t>Muhtarlarımızın hepsine hitap eden bir </a:t>
            </a:r>
            <a:r>
              <a:rPr lang="tr-TR" sz="2200" b="1" dirty="0">
                <a:solidFill>
                  <a:srgbClr val="C00000"/>
                </a:solidFill>
                <a:cs typeface="Calibri"/>
              </a:rPr>
              <a:t>web sitesi </a:t>
            </a:r>
            <a:r>
              <a:rPr lang="tr-TR" sz="2200" dirty="0">
                <a:solidFill>
                  <a:srgbClr val="C00000"/>
                </a:solidFill>
                <a:cs typeface="Calibri"/>
              </a:rPr>
              <a:t>oluşturmak için,</a:t>
            </a:r>
          </a:p>
          <a:p>
            <a:pPr algn="just"/>
            <a:endParaRPr lang="tr-TR" sz="2200" dirty="0">
              <a:solidFill>
                <a:srgbClr val="002060"/>
              </a:solidFill>
              <a:cs typeface="Calibri"/>
            </a:endParaRPr>
          </a:p>
          <a:p>
            <a:pPr algn="just"/>
            <a:r>
              <a:rPr lang="tr-TR" sz="2200" dirty="0" smtClean="0">
                <a:solidFill>
                  <a:srgbClr val="002060"/>
                </a:solidFill>
                <a:cs typeface="Calibri"/>
              </a:rPr>
              <a:t>Bakanlığımızca </a:t>
            </a:r>
            <a:r>
              <a:rPr lang="tr-TR" sz="2200" b="1" dirty="0" smtClean="0">
                <a:solidFill>
                  <a:srgbClr val="002060"/>
                </a:solidFill>
                <a:cs typeface="Calibri"/>
                <a:hlinkClick r:id="rId3"/>
              </a:rPr>
              <a:t>Muhtar </a:t>
            </a:r>
            <a:r>
              <a:rPr lang="tr-TR" sz="2200" b="1" dirty="0">
                <a:solidFill>
                  <a:srgbClr val="002060"/>
                </a:solidFill>
                <a:cs typeface="Calibri"/>
                <a:hlinkClick r:id="rId3"/>
              </a:rPr>
              <a:t>Bilgi Sistemi</a:t>
            </a:r>
            <a:r>
              <a:rPr lang="tr-TR" sz="2200" dirty="0">
                <a:solidFill>
                  <a:srgbClr val="002060"/>
                </a:solidFill>
                <a:cs typeface="Calibri"/>
                <a:hlinkClick r:id="rId3"/>
              </a:rPr>
              <a:t> </a:t>
            </a:r>
            <a:r>
              <a:rPr lang="tr-TR" sz="2200" dirty="0" smtClean="0">
                <a:solidFill>
                  <a:srgbClr val="002060"/>
                </a:solidFill>
                <a:cs typeface="Calibri"/>
              </a:rPr>
              <a:t>kurulmuştur.</a:t>
            </a:r>
            <a:r>
              <a:rPr lang="tr-TR" sz="2200" dirty="0" smtClean="0">
                <a:solidFill>
                  <a:srgbClr val="002060"/>
                </a:solidFill>
              </a:rPr>
              <a:t>                                                             </a:t>
            </a:r>
            <a:endParaRPr lang="tr-TR" sz="2200" dirty="0">
              <a:solidFill>
                <a:srgbClr val="002060"/>
              </a:solidFill>
            </a:endParaRPr>
          </a:p>
          <a:p>
            <a:r>
              <a:rPr lang="tr-TR" sz="2200" dirty="0">
                <a:solidFill>
                  <a:srgbClr val="002060"/>
                </a:solidFill>
              </a:rPr>
              <a:t> </a:t>
            </a:r>
          </a:p>
          <a:p>
            <a:r>
              <a:rPr lang="tr-TR" sz="2200" dirty="0">
                <a:solidFill>
                  <a:srgbClr val="C00000"/>
                </a:solidFill>
              </a:rPr>
              <a:t> </a:t>
            </a:r>
          </a:p>
        </p:txBody>
      </p:sp>
    </p:spTree>
    <p:extLst>
      <p:ext uri="{BB962C8B-B14F-4D97-AF65-F5344CB8AC3E}">
        <p14:creationId xmlns:p14="http://schemas.microsoft.com/office/powerpoint/2010/main" val="26212692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42" y="1268760"/>
            <a:ext cx="9144000" cy="5589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ikdörtgen 1"/>
          <p:cNvSpPr/>
          <p:nvPr/>
        </p:nvSpPr>
        <p:spPr>
          <a:xfrm>
            <a:off x="5580112" y="1916832"/>
            <a:ext cx="2664296"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Dikdörtgen 3"/>
          <p:cNvSpPr/>
          <p:nvPr/>
        </p:nvSpPr>
        <p:spPr>
          <a:xfrm>
            <a:off x="2663280" y="331937"/>
            <a:ext cx="6480720" cy="523220"/>
          </a:xfrm>
          <a:prstGeom prst="rect">
            <a:avLst/>
          </a:prstGeom>
        </p:spPr>
        <p:txBody>
          <a:bodyPr wrap="square">
            <a:spAutoFit/>
          </a:bodyPr>
          <a:lstStyle/>
          <a:p>
            <a:pPr lvl="0" algn="r">
              <a:spcBef>
                <a:spcPct val="0"/>
              </a:spcBef>
            </a:pPr>
            <a:r>
              <a:rPr lang="tr-TR" altLang="tr-TR" sz="2800" b="1" dirty="0">
                <a:solidFill>
                  <a:srgbClr val="000099"/>
                </a:solidFill>
                <a:ea typeface="MS PGothic" panose="020B0600070205080204" pitchFamily="34" charset="-128"/>
              </a:rPr>
              <a:t>MUHTAR BİLGİ </a:t>
            </a:r>
            <a:r>
              <a:rPr lang="tr-TR" altLang="tr-TR" sz="2800" b="1" dirty="0" smtClean="0">
                <a:solidFill>
                  <a:srgbClr val="000099"/>
                </a:solidFill>
                <a:ea typeface="MS PGothic" panose="020B0600070205080204" pitchFamily="34" charset="-128"/>
              </a:rPr>
              <a:t>SİSTEMİ ŞEMASI</a:t>
            </a:r>
            <a:endParaRPr lang="tr-TR" altLang="tr-TR" sz="2800" b="1" dirty="0">
              <a:solidFill>
                <a:srgbClr val="000099"/>
              </a:solidFill>
              <a:ea typeface="MS PGothic" panose="020B0600070205080204" pitchFamily="34" charset="-128"/>
            </a:endParaRPr>
          </a:p>
        </p:txBody>
      </p:sp>
      <p:sp>
        <p:nvSpPr>
          <p:cNvPr id="3" name="Metin kutusu 2"/>
          <p:cNvSpPr txBox="1"/>
          <p:nvPr/>
        </p:nvSpPr>
        <p:spPr>
          <a:xfrm>
            <a:off x="3814935" y="2636912"/>
            <a:ext cx="2556867" cy="707886"/>
          </a:xfrm>
          <a:prstGeom prst="rect">
            <a:avLst/>
          </a:prstGeom>
          <a:solidFill>
            <a:schemeClr val="bg1">
              <a:lumMod val="95000"/>
            </a:schemeClr>
          </a:solidFill>
          <a:ln>
            <a:solidFill>
              <a:schemeClr val="accent1"/>
            </a:solidFill>
          </a:ln>
        </p:spPr>
        <p:txBody>
          <a:bodyPr wrap="square" rtlCol="0">
            <a:spAutoFit/>
          </a:bodyPr>
          <a:lstStyle/>
          <a:p>
            <a:pPr algn="ctr"/>
            <a:r>
              <a:rPr lang="tr-TR" sz="2000"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İller İdaresi Genel Müdürlüğü</a:t>
            </a:r>
          </a:p>
        </p:txBody>
      </p:sp>
      <p:sp>
        <p:nvSpPr>
          <p:cNvPr id="5" name="Metin kutusu 4"/>
          <p:cNvSpPr txBox="1"/>
          <p:nvPr/>
        </p:nvSpPr>
        <p:spPr>
          <a:xfrm>
            <a:off x="5157564" y="2102396"/>
            <a:ext cx="3096344" cy="523220"/>
          </a:xfrm>
          <a:prstGeom prst="rect">
            <a:avLst/>
          </a:prstGeom>
          <a:solidFill>
            <a:schemeClr val="bg1"/>
          </a:solidFill>
        </p:spPr>
        <p:txBody>
          <a:bodyPr wrap="square" rtlCol="0">
            <a:spAutoFit/>
          </a:bodyPr>
          <a:lstStyle/>
          <a:p>
            <a:r>
              <a:rPr lang="tr-TR" sz="1400" dirty="0" smtClean="0">
                <a:solidFill>
                  <a:schemeClr val="accent5">
                    <a:lumMod val="75000"/>
                  </a:schemeClr>
                </a:solidFill>
              </a:rPr>
              <a:t>1-Muhtar talep </a:t>
            </a:r>
            <a:r>
              <a:rPr lang="tr-TR" sz="1400" dirty="0">
                <a:solidFill>
                  <a:schemeClr val="accent5">
                    <a:lumMod val="75000"/>
                  </a:schemeClr>
                </a:solidFill>
              </a:rPr>
              <a:t>b</a:t>
            </a:r>
            <a:r>
              <a:rPr lang="tr-TR" sz="1400" dirty="0" smtClean="0">
                <a:solidFill>
                  <a:schemeClr val="accent5">
                    <a:lumMod val="75000"/>
                  </a:schemeClr>
                </a:solidFill>
              </a:rPr>
              <a:t>aşvurusu ile süreç başlar.</a:t>
            </a:r>
            <a:endParaRPr lang="tr-TR" sz="1400" dirty="0">
              <a:solidFill>
                <a:schemeClr val="accent5">
                  <a:lumMod val="75000"/>
                </a:schemeClr>
              </a:solidFill>
            </a:endParaRPr>
          </a:p>
        </p:txBody>
      </p:sp>
      <p:sp>
        <p:nvSpPr>
          <p:cNvPr id="7" name="Metin kutusu 6"/>
          <p:cNvSpPr txBox="1"/>
          <p:nvPr/>
        </p:nvSpPr>
        <p:spPr>
          <a:xfrm>
            <a:off x="3635896" y="2267580"/>
            <a:ext cx="1368152" cy="369332"/>
          </a:xfrm>
          <a:prstGeom prst="rect">
            <a:avLst/>
          </a:prstGeom>
          <a:solidFill>
            <a:schemeClr val="bg1"/>
          </a:solidFill>
        </p:spPr>
        <p:txBody>
          <a:bodyPr wrap="square" rtlCol="0">
            <a:spAutoFit/>
          </a:bodyPr>
          <a:lstStyle/>
          <a:p>
            <a:endParaRPr lang="tr-TR" dirty="0"/>
          </a:p>
        </p:txBody>
      </p:sp>
      <p:sp>
        <p:nvSpPr>
          <p:cNvPr id="8" name="Metin kutusu 7"/>
          <p:cNvSpPr txBox="1"/>
          <p:nvPr/>
        </p:nvSpPr>
        <p:spPr>
          <a:xfrm>
            <a:off x="5100414" y="3457736"/>
            <a:ext cx="4036965" cy="430887"/>
          </a:xfrm>
          <a:prstGeom prst="rect">
            <a:avLst/>
          </a:prstGeom>
          <a:solidFill>
            <a:schemeClr val="bg1"/>
          </a:solidFill>
        </p:spPr>
        <p:txBody>
          <a:bodyPr wrap="square" rtlCol="0">
            <a:spAutoFit/>
          </a:bodyPr>
          <a:lstStyle/>
          <a:p>
            <a:r>
              <a:rPr lang="tr-TR" sz="1100" dirty="0" smtClean="0">
                <a:solidFill>
                  <a:schemeClr val="accent5">
                    <a:lumMod val="75000"/>
                  </a:schemeClr>
                </a:solidFill>
              </a:rPr>
              <a:t>2-İller İdaresi Genel Müdürlüğü tarafından alınan başvuru ilgili birimlere iletilir. Sürecin başladığı bilgisi muhtarlara SMS ile bildirilir.</a:t>
            </a:r>
            <a:endParaRPr lang="tr-TR" sz="1100" dirty="0">
              <a:solidFill>
                <a:schemeClr val="accent5">
                  <a:lumMod val="75000"/>
                </a:schemeClr>
              </a:solidFill>
            </a:endParaRPr>
          </a:p>
        </p:txBody>
      </p:sp>
    </p:spTree>
    <p:extLst>
      <p:ext uri="{BB962C8B-B14F-4D97-AF65-F5344CB8AC3E}">
        <p14:creationId xmlns:p14="http://schemas.microsoft.com/office/powerpoint/2010/main" val="2648267220"/>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196305"/>
            <a:ext cx="6696744" cy="954107"/>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MUHTARLARIN GÖREVDEN ALINMASI VEYA UZAKLAŞTIRILMASI </a:t>
            </a:r>
            <a:endParaRPr lang="tr-TR" altLang="tr-TR" sz="28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856476" cy="5940088"/>
          </a:xfrm>
          <a:prstGeom prst="rect">
            <a:avLst/>
          </a:prstGeom>
        </p:spPr>
        <p:txBody>
          <a:bodyPr wrap="square">
            <a:spAutoFit/>
          </a:bodyPr>
          <a:lstStyle/>
          <a:p>
            <a:pPr marL="342900" indent="-342900" algn="just">
              <a:buFont typeface="Wingdings" panose="05000000000000000000" pitchFamily="2" charset="2"/>
              <a:buChar char="Ø"/>
            </a:pPr>
            <a:r>
              <a:rPr lang="tr-TR" sz="2000" u="sng" dirty="0" smtClean="0">
                <a:solidFill>
                  <a:srgbClr val="C00000"/>
                </a:solidFill>
              </a:rPr>
              <a:t>MAHALLE MUHTARLIĞI :</a:t>
            </a:r>
            <a:r>
              <a:rPr lang="tr-TR" sz="2000" dirty="0" smtClean="0">
                <a:solidFill>
                  <a:srgbClr val="C00000"/>
                </a:solidFill>
              </a:rPr>
              <a:t> Mahalle </a:t>
            </a:r>
            <a:r>
              <a:rPr lang="tr-TR" sz="2000" dirty="0">
                <a:solidFill>
                  <a:srgbClr val="C00000"/>
                </a:solidFill>
              </a:rPr>
              <a:t>muhtar ve ihtiyar </a:t>
            </a:r>
            <a:r>
              <a:rPr lang="tr-TR" sz="2000" dirty="0" smtClean="0">
                <a:solidFill>
                  <a:srgbClr val="C00000"/>
                </a:solidFill>
              </a:rPr>
              <a:t>heyeti üyelerinin görevlerini aksatmaları halinde;</a:t>
            </a:r>
          </a:p>
          <a:p>
            <a:pPr marL="800100" lvl="1" indent="-342900" algn="just">
              <a:buFont typeface="Wingdings" pitchFamily="2" charset="2"/>
              <a:buChar char="ü"/>
            </a:pPr>
            <a:r>
              <a:rPr lang="tr-TR" sz="2000" dirty="0" smtClean="0">
                <a:solidFill>
                  <a:srgbClr val="002060"/>
                </a:solidFill>
              </a:rPr>
              <a:t>Vali veya </a:t>
            </a:r>
            <a:r>
              <a:rPr lang="tr-TR" sz="2000" dirty="0">
                <a:solidFill>
                  <a:srgbClr val="002060"/>
                </a:solidFill>
              </a:rPr>
              <a:t>kaymakamlar kendilerine yazılı uyarıda bulunurlar. </a:t>
            </a:r>
            <a:endParaRPr lang="tr-TR" sz="2000" dirty="0" smtClean="0">
              <a:solidFill>
                <a:srgbClr val="002060"/>
              </a:solidFill>
            </a:endParaRPr>
          </a:p>
          <a:p>
            <a:pPr marL="800100" lvl="1" indent="-342900" algn="just">
              <a:buFont typeface="Wingdings" pitchFamily="2" charset="2"/>
              <a:buChar char="ü"/>
            </a:pPr>
            <a:r>
              <a:rPr lang="tr-TR" sz="2000" dirty="0" smtClean="0">
                <a:solidFill>
                  <a:srgbClr val="C00000"/>
                </a:solidFill>
              </a:rPr>
              <a:t>Tekerrür halinde görevden uzaklaştırılır. </a:t>
            </a:r>
          </a:p>
          <a:p>
            <a:pPr marL="800100" lvl="1" indent="-342900" algn="just">
              <a:buFont typeface="Wingdings" pitchFamily="2" charset="2"/>
              <a:buChar char="ü"/>
            </a:pPr>
            <a:r>
              <a:rPr lang="tr-TR" sz="2000" dirty="0" smtClean="0">
                <a:solidFill>
                  <a:srgbClr val="002060"/>
                </a:solidFill>
              </a:rPr>
              <a:t>Görevden uzaklaştırılanlar hakkında il/ilçe idare kurullarınca lüzum halinde görevlerine son </a:t>
            </a:r>
            <a:r>
              <a:rPr lang="tr-TR" sz="2000" dirty="0">
                <a:solidFill>
                  <a:srgbClr val="002060"/>
                </a:solidFill>
              </a:rPr>
              <a:t>verilir. </a:t>
            </a:r>
            <a:endParaRPr lang="tr-TR" sz="2000" dirty="0" smtClean="0">
              <a:solidFill>
                <a:srgbClr val="002060"/>
              </a:solidFill>
            </a:endParaRPr>
          </a:p>
          <a:p>
            <a:pPr marL="1257300" lvl="2" indent="-342900" algn="just">
              <a:buFont typeface="Arial" pitchFamily="34" charset="0"/>
              <a:buChar char="•"/>
            </a:pPr>
            <a:r>
              <a:rPr lang="tr-TR" sz="2000" dirty="0" smtClean="0">
                <a:solidFill>
                  <a:srgbClr val="C00000"/>
                </a:solidFill>
              </a:rPr>
              <a:t>Seçim yapılıncaya kadar ihtiyar heyetinden bir üye vali/kaymakam tarafından görevlendirilir.</a:t>
            </a:r>
          </a:p>
          <a:p>
            <a:pPr marL="1257300" lvl="2" indent="-342900" algn="just">
              <a:buFont typeface="Arial" pitchFamily="34" charset="0"/>
              <a:buChar char="•"/>
            </a:pPr>
            <a:endParaRPr lang="tr-TR" sz="2000" dirty="0">
              <a:solidFill>
                <a:srgbClr val="002060"/>
              </a:solidFill>
            </a:endParaRPr>
          </a:p>
          <a:p>
            <a:pPr marL="342900" indent="-342900" algn="just">
              <a:buFont typeface="Wingdings" panose="05000000000000000000" pitchFamily="2" charset="2"/>
              <a:buChar char="Ø"/>
            </a:pPr>
            <a:r>
              <a:rPr lang="tr-TR" sz="2000" u="sng" dirty="0" smtClean="0">
                <a:solidFill>
                  <a:srgbClr val="002060"/>
                </a:solidFill>
              </a:rPr>
              <a:t>KÖY MUHTARLIĞI :</a:t>
            </a:r>
            <a:r>
              <a:rPr lang="tr-TR" sz="2000" dirty="0" smtClean="0">
                <a:solidFill>
                  <a:srgbClr val="002060"/>
                </a:solidFill>
              </a:rPr>
              <a:t> Köy muhtar </a:t>
            </a:r>
            <a:r>
              <a:rPr lang="tr-TR" sz="2000" dirty="0">
                <a:solidFill>
                  <a:srgbClr val="002060"/>
                </a:solidFill>
              </a:rPr>
              <a:t>ve ihtiyar </a:t>
            </a:r>
            <a:r>
              <a:rPr lang="tr-TR" sz="2000" dirty="0" smtClean="0">
                <a:solidFill>
                  <a:srgbClr val="002060"/>
                </a:solidFill>
              </a:rPr>
              <a:t>meclisi üyelerinin </a:t>
            </a:r>
            <a:r>
              <a:rPr lang="tr-TR" sz="2000" dirty="0">
                <a:solidFill>
                  <a:srgbClr val="002060"/>
                </a:solidFill>
              </a:rPr>
              <a:t>görevlerini aksatmaları halinde;</a:t>
            </a:r>
            <a:endParaRPr lang="tr-TR" sz="2000" dirty="0">
              <a:solidFill>
                <a:srgbClr val="C00000"/>
              </a:solidFill>
            </a:endParaRPr>
          </a:p>
          <a:p>
            <a:pPr marL="800100" lvl="1" indent="-342900" algn="just">
              <a:buFont typeface="Wingdings" pitchFamily="2" charset="2"/>
              <a:buChar char="ü"/>
            </a:pPr>
            <a:r>
              <a:rPr lang="tr-TR" sz="2000" dirty="0" smtClean="0">
                <a:solidFill>
                  <a:srgbClr val="C00000"/>
                </a:solidFill>
              </a:rPr>
              <a:t>İçişleri Bakanı tarafından görevden uzaklaştırılır.</a:t>
            </a:r>
          </a:p>
          <a:p>
            <a:pPr marL="800100" lvl="1" indent="-342900" algn="just">
              <a:buFont typeface="Wingdings" pitchFamily="2" charset="2"/>
              <a:buChar char="ü"/>
            </a:pPr>
            <a:r>
              <a:rPr lang="tr-TR" sz="2000" dirty="0" smtClean="0">
                <a:solidFill>
                  <a:srgbClr val="002060"/>
                </a:solidFill>
              </a:rPr>
              <a:t>Görevden uzaklaştırılanlar hakkında yargı kararıyla görevlerine son verilir.</a:t>
            </a:r>
          </a:p>
          <a:p>
            <a:pPr marL="1257300" lvl="2" indent="-342900" algn="just">
              <a:buFont typeface="Arial" pitchFamily="34" charset="0"/>
              <a:buChar char="•"/>
            </a:pPr>
            <a:r>
              <a:rPr lang="tr-TR" sz="2000" dirty="0">
                <a:solidFill>
                  <a:srgbClr val="C00000"/>
                </a:solidFill>
              </a:rPr>
              <a:t>Seçim yapılıncaya kadar ihtiyar </a:t>
            </a:r>
            <a:r>
              <a:rPr lang="tr-TR" sz="2000" dirty="0" smtClean="0">
                <a:solidFill>
                  <a:srgbClr val="C00000"/>
                </a:solidFill>
              </a:rPr>
              <a:t>meclisinden bir </a:t>
            </a:r>
            <a:r>
              <a:rPr lang="tr-TR" sz="2000" dirty="0">
                <a:solidFill>
                  <a:srgbClr val="C00000"/>
                </a:solidFill>
              </a:rPr>
              <a:t>üye vali/kaymakam tarafından görevlendirilir</a:t>
            </a:r>
            <a:r>
              <a:rPr lang="tr-TR" sz="2000" dirty="0" smtClean="0">
                <a:solidFill>
                  <a:srgbClr val="C00000"/>
                </a:solidFill>
              </a:rPr>
              <a:t>.</a:t>
            </a:r>
          </a:p>
          <a:p>
            <a:pPr marL="342900" indent="-342900" algn="just">
              <a:buFont typeface="Wingdings" pitchFamily="2" charset="2"/>
              <a:buChar char="Ø"/>
            </a:pPr>
            <a:r>
              <a:rPr lang="tr-TR" sz="2000" dirty="0">
                <a:solidFill>
                  <a:srgbClr val="002060"/>
                </a:solidFill>
              </a:rPr>
              <a:t>Köy ve mahalle muhtarları ceza yargılama hukuku açısından devlet memuru sayılır. </a:t>
            </a:r>
          </a:p>
          <a:p>
            <a:pPr marL="1257300" lvl="2" indent="-342900" algn="just">
              <a:buFont typeface="Arial" pitchFamily="34" charset="0"/>
              <a:buChar char="•"/>
            </a:pPr>
            <a:endParaRPr lang="tr-TR" sz="2000" dirty="0">
              <a:solidFill>
                <a:srgbClr val="C00000"/>
              </a:solidFill>
            </a:endParaRPr>
          </a:p>
          <a:p>
            <a:pPr marL="800100" lvl="1" indent="-342900" algn="just">
              <a:buFont typeface="Wingdings" pitchFamily="2" charset="2"/>
              <a:buChar char="ü"/>
            </a:pPr>
            <a:endParaRPr lang="tr-TR" sz="2000" dirty="0" smtClean="0">
              <a:solidFill>
                <a:srgbClr val="002060"/>
              </a:solidFill>
            </a:endParaRPr>
          </a:p>
        </p:txBody>
      </p:sp>
    </p:spTree>
    <p:extLst>
      <p:ext uri="{BB962C8B-B14F-4D97-AF65-F5344CB8AC3E}">
        <p14:creationId xmlns:p14="http://schemas.microsoft.com/office/powerpoint/2010/main" val="395411672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272051"/>
            <a:ext cx="6696744"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 ÖDENEĞİ</a:t>
            </a:r>
            <a:endParaRPr lang="tr-TR" altLang="tr-TR" sz="28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928484" cy="4401205"/>
          </a:xfrm>
          <a:prstGeom prst="rect">
            <a:avLst/>
          </a:prstGeom>
        </p:spPr>
        <p:txBody>
          <a:bodyPr wrap="square">
            <a:spAutoFit/>
          </a:bodyPr>
          <a:lstStyle/>
          <a:p>
            <a:pPr marL="342900" indent="-342900" algn="just">
              <a:spcAft>
                <a:spcPts val="1200"/>
              </a:spcAft>
              <a:buFont typeface="Wingdings" pitchFamily="2" charset="2"/>
              <a:buChar char="Ø"/>
            </a:pPr>
            <a:r>
              <a:rPr lang="tr-TR" sz="2200" dirty="0" smtClean="0">
                <a:solidFill>
                  <a:srgbClr val="C00000"/>
                </a:solidFill>
              </a:rPr>
              <a:t>Muhtarlara </a:t>
            </a:r>
            <a:r>
              <a:rPr lang="tr-TR" sz="2200" dirty="0">
                <a:solidFill>
                  <a:srgbClr val="C00000"/>
                </a:solidFill>
              </a:rPr>
              <a:t>aylık </a:t>
            </a:r>
            <a:r>
              <a:rPr lang="tr-TR" sz="2200" b="1" dirty="0" smtClean="0">
                <a:solidFill>
                  <a:srgbClr val="C00000"/>
                </a:solidFill>
              </a:rPr>
              <a:t>2.261,01 </a:t>
            </a:r>
            <a:r>
              <a:rPr lang="tr-TR" sz="2200" b="1" dirty="0">
                <a:solidFill>
                  <a:srgbClr val="C00000"/>
                </a:solidFill>
              </a:rPr>
              <a:t>TL </a:t>
            </a:r>
            <a:r>
              <a:rPr lang="tr-TR" sz="2200" dirty="0">
                <a:solidFill>
                  <a:srgbClr val="C00000"/>
                </a:solidFill>
              </a:rPr>
              <a:t>ödenek verilmektedir. İhtiyar meclisi ve ihtiyar heyeti üyelerine ise herhangi bir ödeme yapılmamaktadır.</a:t>
            </a:r>
          </a:p>
          <a:p>
            <a:pPr marL="800100" lvl="1" indent="-342900" algn="just">
              <a:spcAft>
                <a:spcPts val="1200"/>
              </a:spcAft>
              <a:buFont typeface="Wingdings" panose="05000000000000000000" pitchFamily="2" charset="2"/>
              <a:buChar char="ü"/>
            </a:pPr>
            <a:r>
              <a:rPr lang="tr-TR" sz="2200" dirty="0" smtClean="0">
                <a:solidFill>
                  <a:srgbClr val="002060"/>
                </a:solidFill>
              </a:rPr>
              <a:t>Muhtar ödeneği  </a:t>
            </a:r>
            <a:r>
              <a:rPr lang="tr-TR" sz="2200" dirty="0">
                <a:solidFill>
                  <a:srgbClr val="002060"/>
                </a:solidFill>
              </a:rPr>
              <a:t>İçişleri Bakanlığı </a:t>
            </a:r>
            <a:r>
              <a:rPr lang="tr-TR" sz="2200" dirty="0" smtClean="0">
                <a:solidFill>
                  <a:srgbClr val="002060"/>
                </a:solidFill>
              </a:rPr>
              <a:t>bütçesinden karşılanır. </a:t>
            </a:r>
          </a:p>
          <a:p>
            <a:pPr marL="800100" lvl="1" indent="-342900" algn="just">
              <a:spcAft>
                <a:spcPts val="1200"/>
              </a:spcAft>
              <a:buFont typeface="Wingdings" panose="05000000000000000000" pitchFamily="2" charset="2"/>
              <a:buChar char="ü"/>
            </a:pPr>
            <a:r>
              <a:rPr lang="tr-TR" sz="2200" dirty="0" smtClean="0">
                <a:solidFill>
                  <a:srgbClr val="C00000"/>
                </a:solidFill>
              </a:rPr>
              <a:t>Bu ödenekler valilikler (Özel İdareler Ve YİKOB) tarafından muhtarların hesaplarına aktarılır.</a:t>
            </a:r>
          </a:p>
          <a:p>
            <a:pPr marL="342900" indent="-342900" algn="just">
              <a:spcAft>
                <a:spcPts val="1200"/>
              </a:spcAft>
              <a:buFont typeface="Wingdings" pitchFamily="2" charset="2"/>
              <a:buChar char="Ø"/>
            </a:pPr>
            <a:r>
              <a:rPr lang="tr-TR" sz="2200" dirty="0" smtClean="0">
                <a:solidFill>
                  <a:srgbClr val="C00000"/>
                </a:solidFill>
              </a:rPr>
              <a:t>2014 yılında yürürlüğe giren düzenlemeyle 30 büyükşehirdeki tüm köyler(16.544) mahalleye dönüştürülmüştür.</a:t>
            </a:r>
          </a:p>
          <a:p>
            <a:pPr marL="342900" indent="-342900" algn="just">
              <a:spcAft>
                <a:spcPts val="1200"/>
              </a:spcAft>
              <a:buFont typeface="Wingdings" pitchFamily="2" charset="2"/>
              <a:buChar char="Ø"/>
            </a:pPr>
            <a:r>
              <a:rPr lang="tr-TR" sz="2200" dirty="0" smtClean="0">
                <a:solidFill>
                  <a:srgbClr val="002060"/>
                </a:solidFill>
              </a:rPr>
              <a:t>Muhtar Sayıları 	:50.280</a:t>
            </a:r>
            <a:endParaRPr lang="tr-TR" sz="2200" dirty="0">
              <a:solidFill>
                <a:srgbClr val="002060"/>
              </a:solidFill>
            </a:endParaRPr>
          </a:p>
          <a:p>
            <a:pPr marL="800100" lvl="1" indent="-342900">
              <a:spcAft>
                <a:spcPts val="1200"/>
              </a:spcAft>
              <a:buFont typeface="Wingdings" pitchFamily="2" charset="2"/>
              <a:buChar char="ü"/>
            </a:pPr>
            <a:r>
              <a:rPr lang="tr-TR" sz="2200" dirty="0" smtClean="0">
                <a:solidFill>
                  <a:srgbClr val="C00000"/>
                </a:solidFill>
              </a:rPr>
              <a:t>Köy </a:t>
            </a:r>
            <a:r>
              <a:rPr lang="tr-TR" sz="2200" dirty="0">
                <a:solidFill>
                  <a:srgbClr val="C00000"/>
                </a:solidFill>
              </a:rPr>
              <a:t>Muhtarı  </a:t>
            </a:r>
            <a:r>
              <a:rPr lang="tr-TR" sz="2200" dirty="0" smtClean="0">
                <a:solidFill>
                  <a:srgbClr val="C00000"/>
                </a:solidFill>
              </a:rPr>
              <a:t>	: 18.229 </a:t>
            </a:r>
            <a:endParaRPr lang="tr-TR" sz="2200" dirty="0">
              <a:solidFill>
                <a:srgbClr val="C00000"/>
              </a:solidFill>
            </a:endParaRPr>
          </a:p>
          <a:p>
            <a:pPr marL="800100" lvl="1" indent="-342900">
              <a:spcAft>
                <a:spcPts val="1200"/>
              </a:spcAft>
              <a:buFont typeface="Wingdings" pitchFamily="2" charset="2"/>
              <a:buChar char="ü"/>
            </a:pPr>
            <a:r>
              <a:rPr lang="tr-TR" sz="2200" dirty="0" smtClean="0">
                <a:solidFill>
                  <a:srgbClr val="002060"/>
                </a:solidFill>
              </a:rPr>
              <a:t>Mahalle </a:t>
            </a:r>
            <a:r>
              <a:rPr lang="tr-TR" sz="2200" dirty="0">
                <a:solidFill>
                  <a:srgbClr val="002060"/>
                </a:solidFill>
              </a:rPr>
              <a:t>Muhtarı : </a:t>
            </a:r>
            <a:r>
              <a:rPr lang="tr-TR" sz="2200" dirty="0" smtClean="0">
                <a:solidFill>
                  <a:srgbClr val="002060"/>
                </a:solidFill>
              </a:rPr>
              <a:t>32.051</a:t>
            </a:r>
            <a:endParaRPr lang="tr-TR" sz="2200" dirty="0">
              <a:solidFill>
                <a:srgbClr val="002060"/>
              </a:solidFill>
            </a:endParaRPr>
          </a:p>
        </p:txBody>
      </p:sp>
    </p:spTree>
    <p:extLst>
      <p:ext uri="{BB962C8B-B14F-4D97-AF65-F5344CB8AC3E}">
        <p14:creationId xmlns:p14="http://schemas.microsoft.com/office/powerpoint/2010/main" val="393099345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272051"/>
            <a:ext cx="6696744"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MUHTARLARLA İLGİLİ YAPILAN ÇALIŞMALAR</a:t>
            </a:r>
            <a:endParaRPr lang="tr-TR" altLang="tr-TR" sz="2800" b="1" dirty="0">
              <a:solidFill>
                <a:srgbClr val="000099"/>
              </a:solidFill>
              <a:latin typeface="+mn-lt"/>
              <a:ea typeface="MS PGothic" panose="020B0600070205080204" pitchFamily="34" charset="-128"/>
            </a:endParaRPr>
          </a:p>
        </p:txBody>
      </p:sp>
      <p:sp>
        <p:nvSpPr>
          <p:cNvPr id="3" name="Dikdörtgen 2"/>
          <p:cNvSpPr/>
          <p:nvPr/>
        </p:nvSpPr>
        <p:spPr>
          <a:xfrm>
            <a:off x="0" y="1268760"/>
            <a:ext cx="9108504" cy="5324535"/>
          </a:xfrm>
          <a:prstGeom prst="rect">
            <a:avLst/>
          </a:prstGeom>
        </p:spPr>
        <p:txBody>
          <a:bodyPr wrap="square">
            <a:spAutoFit/>
          </a:bodyPr>
          <a:lstStyle/>
          <a:p>
            <a:endParaRPr lang="tr-TR" dirty="0"/>
          </a:p>
          <a:p>
            <a:pPr marL="285750" indent="-285750" algn="just">
              <a:buFont typeface="Wingdings" panose="05000000000000000000" pitchFamily="2" charset="2"/>
              <a:buChar char="Ø"/>
            </a:pPr>
            <a:r>
              <a:rPr lang="tr-TR" sz="2200" dirty="0" smtClean="0">
                <a:solidFill>
                  <a:srgbClr val="C00000"/>
                </a:solidFill>
              </a:rPr>
              <a:t>Muhtarların </a:t>
            </a:r>
            <a:r>
              <a:rPr lang="tr-TR" sz="2200" dirty="0">
                <a:solidFill>
                  <a:srgbClr val="C00000"/>
                </a:solidFill>
              </a:rPr>
              <a:t>taleplerini elektronik ortamda yapabilmesi için Bakanlığımız tarafından </a:t>
            </a:r>
            <a:r>
              <a:rPr lang="tr-TR" sz="2200" dirty="0" smtClean="0">
                <a:solidFill>
                  <a:srgbClr val="C00000"/>
                </a:solidFill>
              </a:rPr>
              <a:t>Muhtar </a:t>
            </a:r>
            <a:r>
              <a:rPr lang="tr-TR" sz="2200" dirty="0">
                <a:solidFill>
                  <a:srgbClr val="C00000"/>
                </a:solidFill>
              </a:rPr>
              <a:t>Bilgi Sistemi (</a:t>
            </a:r>
            <a:r>
              <a:rPr lang="tr-TR" sz="2200" dirty="0" smtClean="0">
                <a:solidFill>
                  <a:srgbClr val="C00000"/>
                </a:solidFill>
              </a:rPr>
              <a:t>MUHBİS) </a:t>
            </a:r>
            <a:r>
              <a:rPr lang="tr-TR" sz="2200" dirty="0">
                <a:solidFill>
                  <a:srgbClr val="C00000"/>
                </a:solidFill>
              </a:rPr>
              <a:t>adında bir sistem oluşturulmuştur. Muhtar talepleri sistem üzerinden alınmaktadır.</a:t>
            </a:r>
          </a:p>
          <a:p>
            <a:pPr algn="just"/>
            <a:endParaRPr lang="tr-TR" dirty="0"/>
          </a:p>
          <a:p>
            <a:pPr marL="342900" lvl="0" indent="-342900" algn="just">
              <a:buFont typeface="Wingdings" panose="05000000000000000000" pitchFamily="2" charset="2"/>
              <a:buChar char="Ø"/>
            </a:pPr>
            <a:r>
              <a:rPr lang="tr-TR" sz="2200" dirty="0">
                <a:solidFill>
                  <a:srgbClr val="002060"/>
                </a:solidFill>
              </a:rPr>
              <a:t>Bakanlığımızda </a:t>
            </a:r>
            <a:r>
              <a:rPr lang="tr-TR" sz="2200" dirty="0" smtClean="0">
                <a:solidFill>
                  <a:srgbClr val="002060"/>
                </a:solidFill>
              </a:rPr>
              <a:t>Mahalli idareler Genel Müdürlüğünde(Mülga) Muhtarlar </a:t>
            </a:r>
            <a:r>
              <a:rPr lang="tr-TR" sz="2200" dirty="0">
                <a:solidFill>
                  <a:srgbClr val="002060"/>
                </a:solidFill>
              </a:rPr>
              <a:t>Daire Başkanlığı kurulmuştur. Bugün itibariyle İller İdaresi Genel Müdürlüğü bünyesinde bulunmaktadır.</a:t>
            </a:r>
          </a:p>
          <a:p>
            <a:pPr algn="just"/>
            <a:endParaRPr lang="tr-TR" dirty="0"/>
          </a:p>
          <a:p>
            <a:pPr marL="342900" lvl="0" indent="-342900" algn="just">
              <a:buFont typeface="Wingdings" panose="05000000000000000000" pitchFamily="2" charset="2"/>
              <a:buChar char="Ø"/>
            </a:pPr>
            <a:r>
              <a:rPr lang="tr-TR" sz="2200" dirty="0">
                <a:solidFill>
                  <a:srgbClr val="C00000"/>
                </a:solidFill>
              </a:rPr>
              <a:t>İlgi Genelge ile muhtarların taleplerini yakından takip etmek amacıyla büyükşehir belediyelerinde muhtarlar daire başkanlığı, diğer belediyelerde ise muhtarlar müdürlüğü kurulması sağlanmıştır.</a:t>
            </a:r>
          </a:p>
          <a:p>
            <a:pPr marL="342900" lvl="0" indent="-342900" algn="just">
              <a:buFont typeface="Wingdings" panose="05000000000000000000" pitchFamily="2" charset="2"/>
              <a:buChar char="Ø"/>
            </a:pPr>
            <a:endParaRPr lang="tr-TR" sz="2200" dirty="0" smtClean="0">
              <a:solidFill>
                <a:srgbClr val="002060"/>
              </a:solidFill>
            </a:endParaRPr>
          </a:p>
          <a:p>
            <a:pPr marL="342900" lvl="0" indent="-342900" algn="just">
              <a:buFont typeface="Wingdings" panose="05000000000000000000" pitchFamily="2" charset="2"/>
              <a:buChar char="Ø"/>
            </a:pPr>
            <a:r>
              <a:rPr lang="tr-TR" sz="2200" dirty="0" smtClean="0">
                <a:solidFill>
                  <a:srgbClr val="002060"/>
                </a:solidFill>
              </a:rPr>
              <a:t>Valiliklerde </a:t>
            </a:r>
            <a:r>
              <a:rPr lang="tr-TR" sz="2200" dirty="0">
                <a:solidFill>
                  <a:srgbClr val="002060"/>
                </a:solidFill>
              </a:rPr>
              <a:t>bir vali yardımcısı, büyükşehirlerde genel sekreter yardımcısı ve diğer belediyelerde ise bir başkan yardımcısı muhtarlarımızın taleplerinin takip edilmesinden sorumlu tutulmuştur.</a:t>
            </a:r>
          </a:p>
        </p:txBody>
      </p:sp>
    </p:spTree>
    <p:extLst>
      <p:ext uri="{BB962C8B-B14F-4D97-AF65-F5344CB8AC3E}">
        <p14:creationId xmlns:p14="http://schemas.microsoft.com/office/powerpoint/2010/main" val="223272933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272051"/>
            <a:ext cx="6696744"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MUHTARLARLA İLGİLİ YAPILAN ÇALIŞMALAR</a:t>
            </a:r>
            <a:endParaRPr lang="tr-TR" altLang="tr-TR" sz="2800" b="1" dirty="0">
              <a:solidFill>
                <a:srgbClr val="000099"/>
              </a:solidFill>
              <a:latin typeface="+mn-lt"/>
              <a:ea typeface="MS PGothic" panose="020B0600070205080204" pitchFamily="34" charset="-128"/>
            </a:endParaRPr>
          </a:p>
        </p:txBody>
      </p:sp>
      <p:sp>
        <p:nvSpPr>
          <p:cNvPr id="3" name="Dikdörtgen 2"/>
          <p:cNvSpPr/>
          <p:nvPr/>
        </p:nvSpPr>
        <p:spPr>
          <a:xfrm>
            <a:off x="-19397" y="1484784"/>
            <a:ext cx="9144000" cy="4708981"/>
          </a:xfrm>
          <a:prstGeom prst="rect">
            <a:avLst/>
          </a:prstGeom>
        </p:spPr>
        <p:txBody>
          <a:bodyPr wrap="square">
            <a:spAutoFit/>
          </a:bodyPr>
          <a:lstStyle/>
          <a:p>
            <a:pPr marL="342900" lvl="0" indent="-342900" algn="just">
              <a:buFont typeface="Wingdings" panose="05000000000000000000" pitchFamily="2" charset="2"/>
              <a:buChar char="Ø"/>
            </a:pPr>
            <a:r>
              <a:rPr lang="tr-TR" sz="2200" dirty="0">
                <a:solidFill>
                  <a:srgbClr val="C00000"/>
                </a:solidFill>
              </a:rPr>
              <a:t>19 Ekim, Muhtarlar Günü olarak ilan edilmiş, (19 Ekim 2015 tarihli Resmi Gazete) ve ayrıca Muhtarlar Günü Kutlama Usul ve Esaslarını Belirleyen Genelgemiz Bakanlığımızca 11.10.2016 tarihinde yayınlanmış ve 2016 yılından itibaren muhtarlar günü ülke genelinde kutlanmaya başlanmıştır. </a:t>
            </a:r>
            <a:endParaRPr lang="tr-TR" sz="2200" dirty="0" smtClean="0">
              <a:solidFill>
                <a:srgbClr val="C00000"/>
              </a:solidFill>
            </a:endParaRPr>
          </a:p>
          <a:p>
            <a:pPr lvl="0" algn="just"/>
            <a:r>
              <a:rPr lang="tr-TR" dirty="0"/>
              <a:t> </a:t>
            </a:r>
          </a:p>
          <a:p>
            <a:pPr marL="342900" lvl="0" indent="-342900" algn="just">
              <a:buFont typeface="Wingdings" panose="05000000000000000000" pitchFamily="2" charset="2"/>
              <a:buChar char="Ø"/>
            </a:pPr>
            <a:r>
              <a:rPr lang="tr-TR" sz="2200" dirty="0">
                <a:solidFill>
                  <a:srgbClr val="002060"/>
                </a:solidFill>
              </a:rPr>
              <a:t>2002 yılında muhtarlara 97 TL ödenirken 2005 yılında 248 TL, 2014 yılında 871 TL, 2016 yılında </a:t>
            </a:r>
            <a:r>
              <a:rPr lang="tr-TR" sz="2200" dirty="0" smtClean="0">
                <a:solidFill>
                  <a:srgbClr val="002060"/>
                </a:solidFill>
              </a:rPr>
              <a:t>1.310 </a:t>
            </a:r>
            <a:r>
              <a:rPr lang="tr-TR" sz="2200" dirty="0">
                <a:solidFill>
                  <a:srgbClr val="002060"/>
                </a:solidFill>
              </a:rPr>
              <a:t>TL’ </a:t>
            </a:r>
            <a:r>
              <a:rPr lang="tr-TR" sz="2200" dirty="0" smtClean="0">
                <a:solidFill>
                  <a:srgbClr val="002060"/>
                </a:solidFill>
              </a:rPr>
              <a:t>ye, 2018 yılında 1.739 TL’ ye </a:t>
            </a:r>
            <a:r>
              <a:rPr lang="tr-TR" sz="2200" dirty="0">
                <a:solidFill>
                  <a:srgbClr val="002060"/>
                </a:solidFill>
              </a:rPr>
              <a:t>ulaşmış bugün itibariye </a:t>
            </a:r>
            <a:r>
              <a:rPr lang="tr-TR" sz="2200" dirty="0" smtClean="0">
                <a:solidFill>
                  <a:srgbClr val="002060"/>
                </a:solidFill>
              </a:rPr>
              <a:t>2.261,01 TL </a:t>
            </a:r>
            <a:r>
              <a:rPr lang="tr-TR" sz="2200" dirty="0">
                <a:solidFill>
                  <a:srgbClr val="002060"/>
                </a:solidFill>
              </a:rPr>
              <a:t>ödenmektedir.</a:t>
            </a:r>
          </a:p>
          <a:p>
            <a:pPr algn="just"/>
            <a:r>
              <a:rPr lang="tr-TR" dirty="0"/>
              <a:t> </a:t>
            </a:r>
          </a:p>
          <a:p>
            <a:pPr marL="342900" lvl="0" indent="-342900" algn="just">
              <a:buFont typeface="Wingdings" panose="05000000000000000000" pitchFamily="2" charset="2"/>
              <a:buChar char="Ø"/>
            </a:pPr>
            <a:r>
              <a:rPr lang="tr-TR" sz="2200" dirty="0">
                <a:solidFill>
                  <a:srgbClr val="C00000"/>
                </a:solidFill>
              </a:rPr>
              <a:t>Muhtarların en önemli talepleri arasında olan SGK primlerinin devlet tarafından ödenmesi ise yapılan olan düzenlemeyle yerine gelmiştir.</a:t>
            </a:r>
          </a:p>
          <a:p>
            <a:pPr algn="just"/>
            <a:r>
              <a:rPr lang="tr-TR" dirty="0"/>
              <a:t> </a:t>
            </a:r>
            <a:r>
              <a:rPr lang="tr-TR" dirty="0" smtClean="0"/>
              <a:t>      </a:t>
            </a:r>
            <a:r>
              <a:rPr lang="tr-TR" sz="24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Bu </a:t>
            </a:r>
            <a:r>
              <a:rPr lang="tr-TR" sz="2400" dirty="0">
                <a:solidFill>
                  <a:srgbClr val="002060"/>
                </a:solidFill>
                <a:latin typeface="Calibri" panose="020F0502020204030204" pitchFamily="34" charset="0"/>
                <a:ea typeface="Calibri" panose="020F0502020204030204" pitchFamily="34" charset="0"/>
                <a:cs typeface="Calibri" panose="020F0502020204030204" pitchFamily="34" charset="0"/>
              </a:rPr>
              <a:t>düzenleme ile muhtarların ödemekle yükümlü oldukları 1.015,34 </a:t>
            </a:r>
            <a:r>
              <a:rPr lang="tr-TR" sz="24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   </a:t>
            </a:r>
          </a:p>
          <a:p>
            <a:pPr algn="just"/>
            <a:r>
              <a:rPr lang="tr-TR" sz="24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tr-TR" sz="24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     TL </a:t>
            </a:r>
            <a:r>
              <a:rPr lang="tr-TR" sz="2400" dirty="0">
                <a:solidFill>
                  <a:srgbClr val="002060"/>
                </a:solidFill>
                <a:latin typeface="Calibri" panose="020F0502020204030204" pitchFamily="34" charset="0"/>
                <a:ea typeface="Calibri" panose="020F0502020204030204" pitchFamily="34" charset="0"/>
                <a:cs typeface="Calibri" panose="020F0502020204030204" pitchFamily="34" charset="0"/>
              </a:rPr>
              <a:t>olan aylık primleri </a:t>
            </a:r>
            <a:r>
              <a:rPr lang="tr-TR" sz="24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devlet </a:t>
            </a:r>
            <a:r>
              <a:rPr lang="tr-TR" sz="2400" dirty="0">
                <a:solidFill>
                  <a:srgbClr val="002060"/>
                </a:solidFill>
                <a:latin typeface="Calibri" panose="020F0502020204030204" pitchFamily="34" charset="0"/>
                <a:ea typeface="Calibri" panose="020F0502020204030204" pitchFamily="34" charset="0"/>
                <a:cs typeface="Calibri" panose="020F0502020204030204" pitchFamily="34" charset="0"/>
              </a:rPr>
              <a:t>tarafından karşılanmaktadır.</a:t>
            </a:r>
          </a:p>
          <a:p>
            <a:pPr algn="just"/>
            <a:endParaRPr lang="tr-TR" dirty="0"/>
          </a:p>
        </p:txBody>
      </p:sp>
    </p:spTree>
    <p:extLst>
      <p:ext uri="{BB962C8B-B14F-4D97-AF65-F5344CB8AC3E}">
        <p14:creationId xmlns:p14="http://schemas.microsoft.com/office/powerpoint/2010/main" val="392567818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272051"/>
            <a:ext cx="6696744"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MUHTARLARLA İLGİLİ YAPILAN ÇALIŞMALAR</a:t>
            </a:r>
            <a:endParaRPr lang="tr-TR" altLang="tr-TR" sz="2800" b="1" dirty="0">
              <a:solidFill>
                <a:srgbClr val="000099"/>
              </a:solidFill>
              <a:latin typeface="+mn-lt"/>
              <a:ea typeface="MS PGothic" panose="020B0600070205080204" pitchFamily="34" charset="-128"/>
            </a:endParaRPr>
          </a:p>
        </p:txBody>
      </p:sp>
      <p:sp>
        <p:nvSpPr>
          <p:cNvPr id="3" name="Dikdörtgen 2"/>
          <p:cNvSpPr/>
          <p:nvPr/>
        </p:nvSpPr>
        <p:spPr>
          <a:xfrm>
            <a:off x="-8756" y="1556792"/>
            <a:ext cx="9144000" cy="3108543"/>
          </a:xfrm>
          <a:prstGeom prst="rect">
            <a:avLst/>
          </a:prstGeom>
        </p:spPr>
        <p:txBody>
          <a:bodyPr wrap="square">
            <a:spAutoFit/>
          </a:bodyPr>
          <a:lstStyle/>
          <a:p>
            <a:r>
              <a:rPr lang="tr-TR" dirty="0"/>
              <a:t> </a:t>
            </a:r>
          </a:p>
          <a:p>
            <a:pPr marL="342900" indent="-342900" algn="just">
              <a:buFont typeface="Wingdings" panose="05000000000000000000" pitchFamily="2" charset="2"/>
              <a:buChar char="Ø"/>
            </a:pPr>
            <a:r>
              <a:rPr lang="tr-TR" sz="2200" dirty="0">
                <a:solidFill>
                  <a:srgbClr val="C00000"/>
                </a:solidFill>
              </a:rPr>
              <a:t>Tüm muhtarlarımıza Bakanlığımız tarafından tek tip muhtar kimliği genelgesi yayınlanmış olup kimlikleri verilmektedir. </a:t>
            </a:r>
            <a:r>
              <a:rPr lang="tr-TR" sz="2200" dirty="0" smtClean="0">
                <a:solidFill>
                  <a:srgbClr val="C00000"/>
                </a:solidFill>
              </a:rPr>
              <a:t>50.171 </a:t>
            </a:r>
            <a:r>
              <a:rPr lang="tr-TR" sz="2200" dirty="0">
                <a:solidFill>
                  <a:srgbClr val="C00000"/>
                </a:solidFill>
              </a:rPr>
              <a:t>adet </a:t>
            </a:r>
            <a:r>
              <a:rPr lang="tr-TR" sz="2200" dirty="0" smtClean="0">
                <a:solidFill>
                  <a:srgbClr val="C00000"/>
                </a:solidFill>
              </a:rPr>
              <a:t>(%100) </a:t>
            </a:r>
            <a:r>
              <a:rPr lang="tr-TR" sz="2200" dirty="0">
                <a:solidFill>
                  <a:srgbClr val="C00000"/>
                </a:solidFill>
              </a:rPr>
              <a:t>muhtar kimliği muhtarlara gönderilmiştir</a:t>
            </a:r>
            <a:r>
              <a:rPr lang="tr-TR" sz="2200" dirty="0" smtClean="0">
                <a:solidFill>
                  <a:srgbClr val="C00000"/>
                </a:solidFill>
              </a:rPr>
              <a:t>. </a:t>
            </a:r>
            <a:endParaRPr lang="tr-TR" sz="2200" dirty="0">
              <a:solidFill>
                <a:srgbClr val="C00000"/>
              </a:solidFill>
            </a:endParaRPr>
          </a:p>
          <a:p>
            <a:pPr algn="just"/>
            <a:r>
              <a:rPr lang="tr-TR" dirty="0"/>
              <a:t> </a:t>
            </a:r>
            <a:endParaRPr lang="tr-TR" dirty="0" smtClean="0"/>
          </a:p>
          <a:p>
            <a:pPr marL="342900" indent="-342900" algn="just">
              <a:buFont typeface="Wingdings" panose="05000000000000000000" pitchFamily="2" charset="2"/>
              <a:buChar char="Ø"/>
            </a:pPr>
            <a:r>
              <a:rPr lang="tr-TR"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En </a:t>
            </a:r>
            <a:r>
              <a:rPr lang="tr-TR"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az bir dönem muhtarlık yapan köy ve mahalle muhtarları, muhtarlık görevi sona erdikten sonra da 6.971,00 TL olan silah ruhsat harcından muaf tutulmuştur.</a:t>
            </a:r>
          </a:p>
          <a:p>
            <a:pPr algn="just"/>
            <a:endParaRPr lang="tr-TR" sz="2200" dirty="0">
              <a:solidFill>
                <a:srgbClr val="002060"/>
              </a:solidFill>
            </a:endParaRPr>
          </a:p>
        </p:txBody>
      </p:sp>
    </p:spTree>
    <p:extLst>
      <p:ext uri="{BB962C8B-B14F-4D97-AF65-F5344CB8AC3E}">
        <p14:creationId xmlns:p14="http://schemas.microsoft.com/office/powerpoint/2010/main" val="195380274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 Box 77"/>
          <p:cNvSpPr txBox="1">
            <a:spLocks noChangeArrowheads="1"/>
          </p:cNvSpPr>
          <p:nvPr/>
        </p:nvSpPr>
        <p:spPr bwMode="auto">
          <a:xfrm>
            <a:off x="6816" y="3284984"/>
            <a:ext cx="9144000" cy="1107996"/>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ts val="600"/>
              </a:spcBef>
              <a:buClrTx/>
              <a:buSzTx/>
              <a:buNone/>
            </a:pPr>
            <a:r>
              <a:rPr lang="tr-TR" altLang="tr-TR" sz="6600" dirty="0" smtClean="0">
                <a:solidFill>
                  <a:srgbClr val="C00000"/>
                </a:solidFill>
                <a:latin typeface="+mn-lt"/>
                <a:cs typeface="Arial" panose="020B0604020202020204" pitchFamily="34" charset="0"/>
              </a:rPr>
              <a:t>ARZ EDERİM</a:t>
            </a:r>
            <a:endParaRPr lang="tr-TR" altLang="tr-TR" sz="6600" dirty="0">
              <a:solidFill>
                <a:srgbClr val="C00000"/>
              </a:solidFill>
              <a:latin typeface="+mn-lt"/>
              <a:cs typeface="Arial" panose="020B0604020202020204" pitchFamily="34" charset="0"/>
            </a:endParaRPr>
          </a:p>
        </p:txBody>
      </p:sp>
      <p:sp>
        <p:nvSpPr>
          <p:cNvPr id="3" name="Text Box 77"/>
          <p:cNvSpPr txBox="1">
            <a:spLocks noChangeArrowheads="1"/>
          </p:cNvSpPr>
          <p:nvPr/>
        </p:nvSpPr>
        <p:spPr bwMode="auto">
          <a:xfrm>
            <a:off x="2374403" y="312737"/>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3200" b="1" dirty="0" smtClean="0">
                <a:solidFill>
                  <a:srgbClr val="000099"/>
                </a:solidFill>
                <a:latin typeface="+mn-lt"/>
                <a:ea typeface="MS PGothic" panose="020B0600070205080204" pitchFamily="34" charset="-128"/>
              </a:rPr>
              <a:t>İÇİŞLERİ BAKANLIĞI</a:t>
            </a:r>
            <a:endParaRPr lang="tr-TR" altLang="tr-TR" sz="3200" b="1" dirty="0">
              <a:solidFill>
                <a:srgbClr val="000099"/>
              </a:solidFill>
              <a:latin typeface="+mn-lt"/>
              <a:ea typeface="MS PGothic" panose="020B0600070205080204" pitchFamily="34" charset="-128"/>
            </a:endParaRPr>
          </a:p>
        </p:txBody>
      </p:sp>
    </p:spTree>
    <p:extLst>
      <p:ext uri="{BB962C8B-B14F-4D97-AF65-F5344CB8AC3E}">
        <p14:creationId xmlns:p14="http://schemas.microsoft.com/office/powerpoint/2010/main" val="400805996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268760"/>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a:buClrTx/>
              <a:buFont typeface="Wingdings" panose="05000000000000000000" pitchFamily="2" charset="2"/>
              <a:buChar char="Ø"/>
            </a:pPr>
            <a:r>
              <a:rPr lang="tr-TR" sz="2200" dirty="0" smtClean="0">
                <a:solidFill>
                  <a:srgbClr val="C00000"/>
                </a:solidFill>
                <a:latin typeface="+mn-lt"/>
              </a:rPr>
              <a:t>Anayasamıza göre ülkemizde 3 tür yerel yönetim birimi mevcuttur;</a:t>
            </a:r>
            <a:endParaRPr lang="tr-TR" sz="2200" dirty="0">
              <a:solidFill>
                <a:srgbClr val="C00000"/>
              </a:solidFill>
              <a:latin typeface="+mn-lt"/>
            </a:endParaRPr>
          </a:p>
        </p:txBody>
      </p:sp>
      <p:sp>
        <p:nvSpPr>
          <p:cNvPr id="4" name="Text Box 77"/>
          <p:cNvSpPr txBox="1">
            <a:spLocks noChangeArrowheads="1"/>
          </p:cNvSpPr>
          <p:nvPr/>
        </p:nvSpPr>
        <p:spPr bwMode="auto">
          <a:xfrm>
            <a:off x="2374403" y="312737"/>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3200" b="1" dirty="0" smtClean="0">
                <a:solidFill>
                  <a:srgbClr val="000099"/>
                </a:solidFill>
                <a:latin typeface="+mn-lt"/>
                <a:ea typeface="MS PGothic" panose="020B0600070205080204" pitchFamily="34" charset="-128"/>
              </a:rPr>
              <a:t>TÜRKİYE’DE YEREL YÖNETİMLER</a:t>
            </a:r>
            <a:endParaRPr lang="tr-TR" altLang="tr-TR" sz="3200" b="1" dirty="0">
              <a:solidFill>
                <a:srgbClr val="000099"/>
              </a:solidFill>
              <a:latin typeface="+mn-lt"/>
              <a:ea typeface="MS PGothic" panose="020B0600070205080204" pitchFamily="34" charset="-128"/>
            </a:endParaRPr>
          </a:p>
        </p:txBody>
      </p:sp>
      <p:graphicFrame>
        <p:nvGraphicFramePr>
          <p:cNvPr id="5" name="Tablo 4"/>
          <p:cNvGraphicFramePr>
            <a:graphicFrameLocks noGrp="1"/>
          </p:cNvGraphicFramePr>
          <p:nvPr>
            <p:extLst>
              <p:ext uri="{D42A27DB-BD31-4B8C-83A1-F6EECF244321}">
                <p14:modId xmlns:p14="http://schemas.microsoft.com/office/powerpoint/2010/main" val="2127691230"/>
              </p:ext>
            </p:extLst>
          </p:nvPr>
        </p:nvGraphicFramePr>
        <p:xfrm>
          <a:off x="251520" y="1691354"/>
          <a:ext cx="6096000" cy="82296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xmlns="" val="20000"/>
                    </a:ext>
                  </a:extLst>
                </a:gridCol>
                <a:gridCol w="2032000">
                  <a:extLst>
                    <a:ext uri="{9D8B030D-6E8A-4147-A177-3AD203B41FA5}">
                      <a16:colId xmlns:a16="http://schemas.microsoft.com/office/drawing/2014/main" xmlns="" val="20001"/>
                    </a:ext>
                  </a:extLst>
                </a:gridCol>
                <a:gridCol w="2032000">
                  <a:extLst>
                    <a:ext uri="{9D8B030D-6E8A-4147-A177-3AD203B41FA5}">
                      <a16:colId xmlns:a16="http://schemas.microsoft.com/office/drawing/2014/main" xmlns="" val="20002"/>
                    </a:ext>
                  </a:extLst>
                </a:gridCol>
              </a:tblGrid>
              <a:tr h="370840">
                <a:tc>
                  <a:txBody>
                    <a:bodyPr/>
                    <a:lstStyle/>
                    <a:p>
                      <a:pPr marL="0" marR="0" lvl="1" indent="0" algn="ctr" defTabSz="685800" rtl="0" eaLnBrk="1" fontAlgn="auto" latinLnBrk="0" hangingPunct="1">
                        <a:lnSpc>
                          <a:spcPct val="100000"/>
                        </a:lnSpc>
                        <a:spcBef>
                          <a:spcPts val="0"/>
                        </a:spcBef>
                        <a:spcAft>
                          <a:spcPts val="0"/>
                        </a:spcAft>
                        <a:buClrTx/>
                        <a:buSzTx/>
                        <a:buFontTx/>
                        <a:buNone/>
                        <a:tabLst/>
                        <a:defRPr/>
                      </a:pPr>
                      <a:r>
                        <a:rPr lang="tr-TR" sz="2100" dirty="0" smtClean="0"/>
                        <a:t>Belediye</a:t>
                      </a:r>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1" indent="0" algn="ctr" defTabSz="685800" rtl="0" eaLnBrk="1" fontAlgn="auto" latinLnBrk="0" hangingPunct="1">
                        <a:lnSpc>
                          <a:spcPct val="100000"/>
                        </a:lnSpc>
                        <a:spcBef>
                          <a:spcPts val="0"/>
                        </a:spcBef>
                        <a:spcAft>
                          <a:spcPts val="0"/>
                        </a:spcAft>
                        <a:buClrTx/>
                        <a:buSzTx/>
                        <a:buFontTx/>
                        <a:buNone/>
                        <a:tabLst/>
                        <a:defRPr/>
                      </a:pPr>
                      <a:r>
                        <a:rPr lang="tr-TR" sz="2100" kern="1200" dirty="0" smtClean="0">
                          <a:solidFill>
                            <a:schemeClr val="tx1"/>
                          </a:solidFill>
                          <a:latin typeface="+mn-lt"/>
                          <a:ea typeface="+mn-ea"/>
                          <a:cs typeface="+mn-cs"/>
                        </a:rPr>
                        <a:t>İl özel idaresi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1" indent="0" algn="ctr" defTabSz="685800" rtl="0" eaLnBrk="1" fontAlgn="auto" latinLnBrk="0" hangingPunct="1">
                        <a:lnSpc>
                          <a:spcPct val="100000"/>
                        </a:lnSpc>
                        <a:spcBef>
                          <a:spcPts val="0"/>
                        </a:spcBef>
                        <a:spcAft>
                          <a:spcPts val="0"/>
                        </a:spcAft>
                        <a:buClrTx/>
                        <a:buSzTx/>
                        <a:buFontTx/>
                        <a:buNone/>
                        <a:tabLst/>
                        <a:defRPr/>
                      </a:pPr>
                      <a:r>
                        <a:rPr lang="tr-TR" sz="2100" kern="1200" dirty="0" smtClean="0">
                          <a:solidFill>
                            <a:schemeClr val="tx1"/>
                          </a:solidFill>
                          <a:latin typeface="+mn-lt"/>
                          <a:ea typeface="+mn-ea"/>
                          <a:cs typeface="+mn-cs"/>
                        </a:rPr>
                        <a:t>Köy</a:t>
                      </a:r>
                      <a:endParaRPr lang="tr-TR" sz="2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0"/>
                  </a:ext>
                </a:extLst>
              </a:tr>
              <a:tr h="370840">
                <a:tc>
                  <a:txBody>
                    <a:bodyPr/>
                    <a:lstStyle/>
                    <a:p>
                      <a:pPr marL="0" marR="0" lvl="1" indent="0" algn="ctr" defTabSz="685800" rtl="0" eaLnBrk="1" fontAlgn="auto" latinLnBrk="0" hangingPunct="1">
                        <a:lnSpc>
                          <a:spcPct val="100000"/>
                        </a:lnSpc>
                        <a:spcBef>
                          <a:spcPts val="0"/>
                        </a:spcBef>
                        <a:spcAft>
                          <a:spcPts val="0"/>
                        </a:spcAft>
                        <a:buClrTx/>
                        <a:buSzTx/>
                        <a:buFontTx/>
                        <a:buNone/>
                        <a:tabLst/>
                        <a:defRPr/>
                      </a:pPr>
                      <a:r>
                        <a:rPr lang="tr-TR" sz="2100" kern="1200" dirty="0" smtClean="0">
                          <a:solidFill>
                            <a:schemeClr val="tx1"/>
                          </a:solidFill>
                          <a:latin typeface="+mn-lt"/>
                          <a:ea typeface="+mn-ea"/>
                          <a:cs typeface="+mn-cs"/>
                        </a:rPr>
                        <a:t>1.389</a:t>
                      </a:r>
                      <a:endParaRPr lang="tr-TR" sz="2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1" indent="0" algn="ctr" defTabSz="685800" rtl="0" eaLnBrk="1" fontAlgn="auto" latinLnBrk="0" hangingPunct="1">
                        <a:lnSpc>
                          <a:spcPct val="100000"/>
                        </a:lnSpc>
                        <a:spcBef>
                          <a:spcPts val="0"/>
                        </a:spcBef>
                        <a:spcAft>
                          <a:spcPts val="0"/>
                        </a:spcAft>
                        <a:buClrTx/>
                        <a:buSzTx/>
                        <a:buFontTx/>
                        <a:buNone/>
                        <a:tabLst/>
                        <a:defRPr/>
                      </a:pPr>
                      <a:r>
                        <a:rPr lang="tr-TR" sz="2100" kern="1200" dirty="0" smtClean="0">
                          <a:solidFill>
                            <a:schemeClr val="tx1"/>
                          </a:solidFill>
                          <a:latin typeface="+mn-lt"/>
                          <a:ea typeface="+mn-ea"/>
                          <a:cs typeface="+mn-cs"/>
                        </a:rPr>
                        <a:t>51</a:t>
                      </a:r>
                      <a:endParaRPr lang="tr-TR" sz="2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1" indent="0" algn="ctr" defTabSz="685800" rtl="0" eaLnBrk="1" fontAlgn="auto" latinLnBrk="0" hangingPunct="1">
                        <a:lnSpc>
                          <a:spcPct val="100000"/>
                        </a:lnSpc>
                        <a:spcBef>
                          <a:spcPts val="0"/>
                        </a:spcBef>
                        <a:spcAft>
                          <a:spcPts val="0"/>
                        </a:spcAft>
                        <a:buClrTx/>
                        <a:buSzTx/>
                        <a:buFontTx/>
                        <a:buNone/>
                        <a:tabLst/>
                        <a:defRPr/>
                      </a:pPr>
                      <a:r>
                        <a:rPr lang="tr-TR" sz="2100" kern="1200" dirty="0" smtClean="0">
                          <a:solidFill>
                            <a:schemeClr val="tx1"/>
                          </a:solidFill>
                          <a:latin typeface="+mn-lt"/>
                          <a:ea typeface="+mn-ea"/>
                          <a:cs typeface="+mn-cs"/>
                        </a:rPr>
                        <a:t>18.335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6" name="Dikdörtgen 5"/>
          <p:cNvSpPr/>
          <p:nvPr/>
        </p:nvSpPr>
        <p:spPr>
          <a:xfrm>
            <a:off x="107504" y="2780928"/>
            <a:ext cx="8928991" cy="2782813"/>
          </a:xfrm>
          <a:prstGeom prst="rect">
            <a:avLst/>
          </a:prstGeom>
        </p:spPr>
        <p:txBody>
          <a:bodyPr wrap="square">
            <a:spAutoFit/>
          </a:bodyPr>
          <a:lstStyle/>
          <a:p>
            <a:pPr algn="just">
              <a:spcAft>
                <a:spcPts val="500"/>
              </a:spcAft>
              <a:buClrTx/>
              <a:buFont typeface="Wingdings" panose="05000000000000000000" pitchFamily="2" charset="2"/>
              <a:buChar char="Ø"/>
            </a:pPr>
            <a:r>
              <a:rPr lang="tr-TR" sz="2200" dirty="0" smtClean="0">
                <a:solidFill>
                  <a:srgbClr val="002060"/>
                </a:solidFill>
              </a:rPr>
              <a:t>Belediyeler; </a:t>
            </a:r>
          </a:p>
          <a:p>
            <a:pPr lvl="1" algn="just">
              <a:spcAft>
                <a:spcPts val="500"/>
              </a:spcAft>
              <a:buClrTx/>
              <a:buFont typeface="Wingdings" pitchFamily="2" charset="2"/>
              <a:buChar char="ü"/>
            </a:pPr>
            <a:r>
              <a:rPr lang="tr-TR" sz="2200" dirty="0" smtClean="0">
                <a:solidFill>
                  <a:srgbClr val="C00000"/>
                </a:solidFill>
              </a:rPr>
              <a:t>Büyükşehir belediyesi (30)</a:t>
            </a:r>
          </a:p>
          <a:p>
            <a:pPr lvl="1" algn="just">
              <a:spcAft>
                <a:spcPts val="500"/>
              </a:spcAft>
              <a:buClrTx/>
              <a:buFont typeface="Wingdings" pitchFamily="2" charset="2"/>
              <a:buChar char="ü"/>
            </a:pPr>
            <a:r>
              <a:rPr lang="tr-TR" sz="2200" dirty="0" smtClean="0">
                <a:solidFill>
                  <a:srgbClr val="002060"/>
                </a:solidFill>
              </a:rPr>
              <a:t>İl Belediyesi (51)</a:t>
            </a:r>
          </a:p>
          <a:p>
            <a:pPr lvl="1" algn="just">
              <a:spcAft>
                <a:spcPts val="500"/>
              </a:spcAft>
              <a:buClrTx/>
              <a:buFont typeface="Wingdings" pitchFamily="2" charset="2"/>
              <a:buChar char="ü"/>
            </a:pPr>
            <a:r>
              <a:rPr lang="tr-TR" sz="2200" dirty="0" smtClean="0">
                <a:solidFill>
                  <a:srgbClr val="C00000"/>
                </a:solidFill>
              </a:rPr>
              <a:t>İlçe Belediyesi (922)</a:t>
            </a:r>
          </a:p>
          <a:p>
            <a:pPr lvl="1" algn="just">
              <a:spcAft>
                <a:spcPts val="500"/>
              </a:spcAft>
              <a:buClrTx/>
              <a:buFont typeface="Wingdings" pitchFamily="2" charset="2"/>
              <a:buChar char="ü"/>
            </a:pPr>
            <a:r>
              <a:rPr lang="tr-TR" sz="2200" dirty="0" smtClean="0">
                <a:solidFill>
                  <a:srgbClr val="002060"/>
                </a:solidFill>
              </a:rPr>
              <a:t>Belde Belediyesi (386)</a:t>
            </a:r>
          </a:p>
          <a:p>
            <a:pPr marL="285750" indent="-285750" algn="just">
              <a:spcAft>
                <a:spcPts val="500"/>
              </a:spcAft>
              <a:buFont typeface="Wingdings" pitchFamily="2" charset="2"/>
              <a:buChar char="Ø"/>
            </a:pPr>
            <a:r>
              <a:rPr lang="tr-TR" sz="2200" dirty="0" smtClean="0">
                <a:solidFill>
                  <a:srgbClr val="C00000"/>
                </a:solidFill>
              </a:rPr>
              <a:t>Köy, tüzel kişiliğe sahip bir yerel yönetim birimi iken, mahalle ise hizmet birimi olup tüzel kişiliği yoktur.</a:t>
            </a:r>
          </a:p>
        </p:txBody>
      </p:sp>
      <p:sp>
        <p:nvSpPr>
          <p:cNvPr id="2" name="AutoShape 2" descr="içişleri bakanlığı logo ile ilgili görsel sonucu"/>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 name="AutoShape 4" descr="içişleri bakanlığı logo ile ilgili görsel sonucu"/>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6" descr="içişleri bakanlığı logo ile ilgili görsel sonucu"/>
          <p:cNvSpPr>
            <a:spLocks noChangeAspect="1" noChangeArrowheads="1"/>
          </p:cNvSpPr>
          <p:nvPr/>
        </p:nvSpPr>
        <p:spPr bwMode="auto">
          <a:xfrm>
            <a:off x="3683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326556540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7"/>
          <p:cNvSpPr txBox="1">
            <a:spLocks noChangeArrowheads="1"/>
          </p:cNvSpPr>
          <p:nvPr/>
        </p:nvSpPr>
        <p:spPr bwMode="auto">
          <a:xfrm>
            <a:off x="19309" y="1268760"/>
            <a:ext cx="914400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4013" indent="-354013">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a:buClrTx/>
              <a:buFont typeface="Wingdings" panose="05000000000000000000" pitchFamily="2" charset="2"/>
              <a:buChar char="Ø"/>
            </a:pPr>
            <a:endParaRPr lang="tr-TR" sz="2200" dirty="0" smtClean="0">
              <a:solidFill>
                <a:srgbClr val="C00000"/>
              </a:solidFill>
              <a:latin typeface="+mn-lt"/>
            </a:endParaRPr>
          </a:p>
          <a:p>
            <a:pPr algn="just">
              <a:buClrTx/>
              <a:buFont typeface="Wingdings" panose="05000000000000000000" pitchFamily="2" charset="2"/>
              <a:buChar char="Ø"/>
            </a:pPr>
            <a:r>
              <a:rPr lang="tr-TR" sz="2200" dirty="0" smtClean="0">
                <a:solidFill>
                  <a:srgbClr val="C00000"/>
                </a:solidFill>
                <a:latin typeface="+mn-lt"/>
              </a:rPr>
              <a:t>Ülkemizde muhtarlık </a:t>
            </a:r>
            <a:r>
              <a:rPr lang="tr-TR" sz="2200" dirty="0">
                <a:solidFill>
                  <a:srgbClr val="C00000"/>
                </a:solidFill>
                <a:latin typeface="+mn-lt"/>
              </a:rPr>
              <a:t>müessesesi </a:t>
            </a:r>
            <a:r>
              <a:rPr lang="tr-TR" sz="2200" b="1" dirty="0">
                <a:solidFill>
                  <a:srgbClr val="C00000"/>
                </a:solidFill>
                <a:latin typeface="+mn-lt"/>
              </a:rPr>
              <a:t>19 Ekim 1829 </a:t>
            </a:r>
            <a:r>
              <a:rPr lang="tr-TR" sz="2200" dirty="0">
                <a:solidFill>
                  <a:srgbClr val="C00000"/>
                </a:solidFill>
                <a:latin typeface="+mn-lt"/>
              </a:rPr>
              <a:t>yılından bu yana faaliyetlerini sürdürmektedir.  </a:t>
            </a:r>
          </a:p>
          <a:p>
            <a:pPr lvl="1" algn="just">
              <a:buClr>
                <a:srgbClr val="002060"/>
              </a:buClr>
              <a:buFont typeface="Wingdings" pitchFamily="2" charset="2"/>
              <a:buChar char="ü"/>
            </a:pPr>
            <a:r>
              <a:rPr lang="tr-TR" sz="2200" dirty="0">
                <a:solidFill>
                  <a:srgbClr val="002060"/>
                </a:solidFill>
                <a:latin typeface="+mn-lt"/>
              </a:rPr>
              <a:t>Mahalle muhtarlığı 1933-1943 yılları arasında 10 yıllık bir süre ile kaldırılmış, </a:t>
            </a:r>
            <a:r>
              <a:rPr lang="tr-TR" sz="2200" dirty="0" smtClean="0">
                <a:solidFill>
                  <a:srgbClr val="002060"/>
                </a:solidFill>
                <a:latin typeface="+mn-lt"/>
              </a:rPr>
              <a:t>fakat oluşan yönetsel </a:t>
            </a:r>
            <a:r>
              <a:rPr lang="tr-TR" sz="2200" dirty="0">
                <a:solidFill>
                  <a:srgbClr val="002060"/>
                </a:solidFill>
                <a:latin typeface="+mn-lt"/>
              </a:rPr>
              <a:t>boşluğu ortadan </a:t>
            </a:r>
            <a:r>
              <a:rPr lang="tr-TR" sz="2200" dirty="0" smtClean="0">
                <a:solidFill>
                  <a:srgbClr val="002060"/>
                </a:solidFill>
                <a:latin typeface="+mn-lt"/>
              </a:rPr>
              <a:t>kaldırmak için yeniden </a:t>
            </a:r>
            <a:r>
              <a:rPr lang="tr-TR" sz="2200" dirty="0">
                <a:solidFill>
                  <a:srgbClr val="002060"/>
                </a:solidFill>
                <a:latin typeface="+mn-lt"/>
              </a:rPr>
              <a:t>kurulmuştur. </a:t>
            </a:r>
            <a:endParaRPr lang="tr-TR" sz="2200" dirty="0" smtClean="0">
              <a:solidFill>
                <a:srgbClr val="C00000"/>
              </a:solidFill>
              <a:latin typeface="+mn-lt"/>
            </a:endParaRPr>
          </a:p>
          <a:p>
            <a:pPr lvl="1" algn="just">
              <a:buClr>
                <a:srgbClr val="002060"/>
              </a:buClr>
              <a:buFont typeface="Wingdings" pitchFamily="2" charset="2"/>
              <a:buChar char="ü"/>
            </a:pPr>
            <a:r>
              <a:rPr lang="tr-TR" sz="2200" dirty="0" smtClean="0">
                <a:solidFill>
                  <a:srgbClr val="C00000"/>
                </a:solidFill>
                <a:latin typeface="+mn-lt"/>
              </a:rPr>
              <a:t>Köy Muhtarlığı, 1924 </a:t>
            </a:r>
            <a:r>
              <a:rPr lang="tr-TR" sz="2200" dirty="0">
                <a:solidFill>
                  <a:srgbClr val="C00000"/>
                </a:solidFill>
                <a:latin typeface="+mn-lt"/>
              </a:rPr>
              <a:t>tarihli ve 442 sayılı Köy Kanununun belirlediği usul ve esaslara  göre </a:t>
            </a:r>
            <a:r>
              <a:rPr lang="tr-TR" sz="2200" dirty="0" smtClean="0">
                <a:solidFill>
                  <a:srgbClr val="C00000"/>
                </a:solidFill>
                <a:latin typeface="+mn-lt"/>
              </a:rPr>
              <a:t>yürütülür.</a:t>
            </a:r>
          </a:p>
          <a:p>
            <a:pPr lvl="1" algn="just">
              <a:buClr>
                <a:srgbClr val="002060"/>
              </a:buClr>
              <a:buFont typeface="Wingdings" pitchFamily="2" charset="2"/>
              <a:buChar char="ü"/>
            </a:pPr>
            <a:r>
              <a:rPr lang="tr-TR" sz="2200" dirty="0" smtClean="0">
                <a:solidFill>
                  <a:srgbClr val="002060"/>
                </a:solidFill>
                <a:latin typeface="+mn-lt"/>
              </a:rPr>
              <a:t>Mahalle Muhtarlığı, 1944 </a:t>
            </a:r>
            <a:r>
              <a:rPr lang="tr-TR" sz="2200" dirty="0">
                <a:solidFill>
                  <a:srgbClr val="002060"/>
                </a:solidFill>
                <a:latin typeface="+mn-lt"/>
              </a:rPr>
              <a:t>tarihli ve 4541 sayılı Şehir ve Kasabalarda Mahalle Muhtar ve İhtiyar Heyetleri Teşkiline Dair Kanunun belirttiği usul ve esaslara göre yürütülür. </a:t>
            </a:r>
          </a:p>
          <a:p>
            <a:pPr lvl="1" algn="just">
              <a:buClr>
                <a:srgbClr val="002060"/>
              </a:buClr>
              <a:buFont typeface="Wingdings" pitchFamily="2" charset="2"/>
              <a:buChar char="ü"/>
            </a:pPr>
            <a:endParaRPr lang="tr-TR" altLang="tr-TR" sz="2200" dirty="0">
              <a:solidFill>
                <a:srgbClr val="002060"/>
              </a:solidFill>
              <a:latin typeface="+mn-lt"/>
            </a:endParaRPr>
          </a:p>
        </p:txBody>
      </p:sp>
      <p:sp>
        <p:nvSpPr>
          <p:cNvPr id="4" name="Text Box 77"/>
          <p:cNvSpPr txBox="1">
            <a:spLocks noChangeArrowheads="1"/>
          </p:cNvSpPr>
          <p:nvPr/>
        </p:nvSpPr>
        <p:spPr bwMode="auto">
          <a:xfrm>
            <a:off x="2447256" y="337010"/>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3200" b="1" dirty="0" smtClean="0">
                <a:solidFill>
                  <a:srgbClr val="000099"/>
                </a:solidFill>
                <a:latin typeface="+mn-lt"/>
                <a:ea typeface="MS PGothic" panose="020B0600070205080204" pitchFamily="34" charset="-128"/>
              </a:rPr>
              <a:t>MUHTARLIK MÜESSESESİ TARİHÇESİ</a:t>
            </a:r>
            <a:endParaRPr lang="tr-TR" altLang="tr-TR" sz="3200" b="1" dirty="0">
              <a:solidFill>
                <a:srgbClr val="000099"/>
              </a:solidFill>
              <a:latin typeface="+mn-lt"/>
              <a:ea typeface="MS PGothic" panose="020B0600070205080204" pitchFamily="34" charset="-128"/>
            </a:endParaRPr>
          </a:p>
        </p:txBody>
      </p:sp>
    </p:spTree>
    <p:extLst>
      <p:ext uri="{BB962C8B-B14F-4D97-AF65-F5344CB8AC3E}">
        <p14:creationId xmlns:p14="http://schemas.microsoft.com/office/powerpoint/2010/main" val="177580426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38098" y="312238"/>
            <a:ext cx="6696744"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MUHTARLIK MÜESSESESİ</a:t>
            </a:r>
            <a:endParaRPr lang="tr-TR" altLang="tr-TR" sz="2800" b="1" dirty="0">
              <a:solidFill>
                <a:srgbClr val="000099"/>
              </a:solidFill>
              <a:latin typeface="+mn-lt"/>
              <a:ea typeface="MS PGothic" panose="020B0600070205080204" pitchFamily="34" charset="-128"/>
            </a:endParaRPr>
          </a:p>
        </p:txBody>
      </p:sp>
      <p:sp>
        <p:nvSpPr>
          <p:cNvPr id="3" name="Dikdörtgen 2"/>
          <p:cNvSpPr/>
          <p:nvPr/>
        </p:nvSpPr>
        <p:spPr>
          <a:xfrm>
            <a:off x="4479630" y="3244334"/>
            <a:ext cx="184730" cy="369332"/>
          </a:xfrm>
          <a:prstGeom prst="rect">
            <a:avLst/>
          </a:prstGeom>
        </p:spPr>
        <p:txBody>
          <a:bodyPr wrap="none">
            <a:spAutoFit/>
          </a:bodyPr>
          <a:lstStyle/>
          <a:p>
            <a:pPr algn="ctr">
              <a:spcBef>
                <a:spcPct val="0"/>
              </a:spcBef>
              <a:buNone/>
            </a:pPr>
            <a:endParaRPr lang="tr-TR" altLang="tr-TR" b="1" dirty="0">
              <a:solidFill>
                <a:srgbClr val="000099"/>
              </a:solidFill>
              <a:ea typeface="MS PGothic" panose="020B0600070205080204" pitchFamily="34" charset="-128"/>
            </a:endParaRPr>
          </a:p>
        </p:txBody>
      </p:sp>
      <p:sp>
        <p:nvSpPr>
          <p:cNvPr id="2" name="Dikdörtgen 1"/>
          <p:cNvSpPr/>
          <p:nvPr/>
        </p:nvSpPr>
        <p:spPr>
          <a:xfrm>
            <a:off x="-5" y="1298361"/>
            <a:ext cx="9144000" cy="4832092"/>
          </a:xfrm>
          <a:prstGeom prst="rect">
            <a:avLst/>
          </a:prstGeom>
        </p:spPr>
        <p:txBody>
          <a:bodyPr wrap="square">
            <a:spAutoFit/>
          </a:bodyPr>
          <a:lstStyle/>
          <a:p>
            <a:pPr marL="342900" indent="-342900">
              <a:buFont typeface="Wingdings" panose="05000000000000000000" pitchFamily="2" charset="2"/>
              <a:buChar char="Ø"/>
            </a:pPr>
            <a:r>
              <a:rPr lang="tr-TR" sz="2200" dirty="0" smtClean="0">
                <a:solidFill>
                  <a:srgbClr val="C00000"/>
                </a:solidFill>
              </a:rPr>
              <a:t>Muhtarlık </a:t>
            </a:r>
            <a:r>
              <a:rPr lang="tr-TR" sz="2200" dirty="0">
                <a:solidFill>
                  <a:srgbClr val="C00000"/>
                </a:solidFill>
              </a:rPr>
              <a:t>Müessesesi: </a:t>
            </a:r>
            <a:endParaRPr lang="tr-TR" sz="2200" dirty="0" smtClean="0">
              <a:solidFill>
                <a:srgbClr val="C00000"/>
              </a:solidFill>
            </a:endParaRPr>
          </a:p>
          <a:p>
            <a:endParaRPr lang="tr-TR" sz="2200" dirty="0" smtClean="0">
              <a:solidFill>
                <a:srgbClr val="C00000"/>
              </a:solidFill>
            </a:endParaRPr>
          </a:p>
          <a:p>
            <a:pPr marL="800100" lvl="1" indent="-342900">
              <a:buFont typeface="Wingdings" pitchFamily="2" charset="2"/>
              <a:buChar char="ü"/>
            </a:pPr>
            <a:r>
              <a:rPr lang="tr-TR" sz="2200" u="sng" dirty="0" smtClean="0">
                <a:solidFill>
                  <a:srgbClr val="002060"/>
                </a:solidFill>
              </a:rPr>
              <a:t>Köy muhtarlığı </a:t>
            </a:r>
          </a:p>
          <a:p>
            <a:pPr marL="1257300" lvl="2" indent="-342900">
              <a:buFont typeface="Arial" pitchFamily="34" charset="0"/>
              <a:buChar char="•"/>
            </a:pPr>
            <a:r>
              <a:rPr lang="tr-TR" sz="2200" dirty="0" smtClean="0">
                <a:solidFill>
                  <a:srgbClr val="C00000"/>
                </a:solidFill>
              </a:rPr>
              <a:t>Muhtar, </a:t>
            </a:r>
            <a:endParaRPr lang="tr-TR" sz="2200" dirty="0" smtClean="0">
              <a:solidFill>
                <a:srgbClr val="002060"/>
              </a:solidFill>
            </a:endParaRPr>
          </a:p>
          <a:p>
            <a:pPr marL="1257300" lvl="2" indent="-342900">
              <a:buFont typeface="Arial" pitchFamily="34" charset="0"/>
              <a:buChar char="•"/>
            </a:pPr>
            <a:r>
              <a:rPr lang="tr-TR" sz="2200" dirty="0" smtClean="0">
                <a:solidFill>
                  <a:srgbClr val="002060"/>
                </a:solidFill>
              </a:rPr>
              <a:t>İhtiyar Meclisi (Nüfusa göre 4,5,6 üyeden  ve aynı sayıda yedek üyeden oluşur.)</a:t>
            </a:r>
          </a:p>
          <a:p>
            <a:pPr marL="1714500" lvl="3" indent="-342900">
              <a:buFont typeface="Wingdings" pitchFamily="2" charset="2"/>
              <a:buChar char="§"/>
            </a:pPr>
            <a:r>
              <a:rPr lang="tr-TR" sz="2200" dirty="0" smtClean="0">
                <a:solidFill>
                  <a:srgbClr val="C00000"/>
                </a:solidFill>
              </a:rPr>
              <a:t>Köy öğretmeni ve imamı doğal üyedir. </a:t>
            </a:r>
          </a:p>
          <a:p>
            <a:pPr marL="1257300" lvl="2" indent="-342900">
              <a:buFont typeface="Arial" pitchFamily="34" charset="0"/>
              <a:buChar char="•"/>
            </a:pPr>
            <a:r>
              <a:rPr lang="tr-TR" sz="2200" dirty="0" smtClean="0">
                <a:solidFill>
                  <a:srgbClr val="C00000"/>
                </a:solidFill>
              </a:rPr>
              <a:t>Köy Derneğinden(Köydeki seçmenlerden oluşur.) </a:t>
            </a:r>
          </a:p>
          <a:p>
            <a:pPr lvl="2"/>
            <a:r>
              <a:rPr lang="tr-TR" sz="2200" dirty="0" smtClean="0">
                <a:solidFill>
                  <a:srgbClr val="002060"/>
                </a:solidFill>
              </a:rPr>
              <a:t>oluşur.</a:t>
            </a:r>
          </a:p>
          <a:p>
            <a:pPr lvl="2"/>
            <a:endParaRPr lang="tr-TR" sz="2200" dirty="0" smtClean="0">
              <a:solidFill>
                <a:srgbClr val="C00000"/>
              </a:solidFill>
            </a:endParaRPr>
          </a:p>
          <a:p>
            <a:pPr marL="800100" lvl="1" indent="-342900">
              <a:buFont typeface="Wingdings" pitchFamily="2" charset="2"/>
              <a:buChar char="ü"/>
            </a:pPr>
            <a:r>
              <a:rPr lang="tr-TR" sz="2200" u="sng" dirty="0" smtClean="0">
                <a:solidFill>
                  <a:srgbClr val="C00000"/>
                </a:solidFill>
              </a:rPr>
              <a:t>Mahalle Muhtarlığı </a:t>
            </a:r>
          </a:p>
          <a:p>
            <a:pPr marL="1257300" lvl="2" indent="-342900">
              <a:buFont typeface="Arial" pitchFamily="34" charset="0"/>
              <a:buChar char="•"/>
            </a:pPr>
            <a:r>
              <a:rPr lang="tr-TR" sz="2200" dirty="0" smtClean="0">
                <a:solidFill>
                  <a:srgbClr val="002060"/>
                </a:solidFill>
              </a:rPr>
              <a:t>Muhtar, </a:t>
            </a:r>
          </a:p>
          <a:p>
            <a:pPr marL="1257300" lvl="2" indent="-342900">
              <a:buFont typeface="Arial" pitchFamily="34" charset="0"/>
              <a:buChar char="•"/>
            </a:pPr>
            <a:r>
              <a:rPr lang="tr-TR" sz="2200" dirty="0" smtClean="0">
                <a:solidFill>
                  <a:srgbClr val="C00000"/>
                </a:solidFill>
              </a:rPr>
              <a:t>İhtiyar heyetinden(4 asil ve 4 yedek üyeden oluşur.) </a:t>
            </a:r>
          </a:p>
          <a:p>
            <a:pPr lvl="2"/>
            <a:r>
              <a:rPr lang="tr-TR" sz="2200" dirty="0" smtClean="0">
                <a:solidFill>
                  <a:srgbClr val="002060"/>
                </a:solidFill>
              </a:rPr>
              <a:t>oluşur.</a:t>
            </a:r>
            <a:endParaRPr lang="tr-TR" sz="2200" dirty="0">
              <a:solidFill>
                <a:srgbClr val="002060"/>
              </a:solidFill>
            </a:endParaRPr>
          </a:p>
        </p:txBody>
      </p:sp>
    </p:spTree>
    <p:extLst>
      <p:ext uri="{BB962C8B-B14F-4D97-AF65-F5344CB8AC3E}">
        <p14:creationId xmlns:p14="http://schemas.microsoft.com/office/powerpoint/2010/main" val="34562815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1978546" y="353140"/>
            <a:ext cx="7176095" cy="46166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400" b="1" dirty="0" smtClean="0">
                <a:solidFill>
                  <a:srgbClr val="000099"/>
                </a:solidFill>
                <a:latin typeface="+mn-lt"/>
                <a:ea typeface="MS PGothic" panose="020B0600070205080204" pitchFamily="34" charset="-128"/>
              </a:rPr>
              <a:t>İHTİYAR MECLİSİ VE İHTİYAR HEYETİ ÜYE SAYILARI</a:t>
            </a:r>
            <a:endParaRPr lang="tr-TR" altLang="tr-TR" sz="24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928484" cy="4201150"/>
          </a:xfrm>
          <a:prstGeom prst="rect">
            <a:avLst/>
          </a:prstGeom>
        </p:spPr>
        <p:txBody>
          <a:bodyPr wrap="square">
            <a:spAutoFit/>
          </a:bodyPr>
          <a:lstStyle/>
          <a:p>
            <a:pPr marL="342900" indent="-342900" algn="just">
              <a:spcAft>
                <a:spcPts val="1000"/>
              </a:spcAft>
              <a:buFont typeface="Wingdings" panose="05000000000000000000" pitchFamily="2" charset="2"/>
              <a:buChar char="Ø"/>
            </a:pPr>
            <a:r>
              <a:rPr lang="tr-TR" sz="2200" dirty="0" smtClean="0">
                <a:solidFill>
                  <a:srgbClr val="C00000"/>
                </a:solidFill>
              </a:rPr>
              <a:t>Köy </a:t>
            </a:r>
            <a:r>
              <a:rPr lang="tr-TR" sz="2200" dirty="0">
                <a:solidFill>
                  <a:srgbClr val="C00000"/>
                </a:solidFill>
              </a:rPr>
              <a:t>ihtiyar meclisine, son genel nüfus sayımı sonuçlarına göre; </a:t>
            </a:r>
            <a:endParaRPr lang="tr-TR" sz="2200" dirty="0" smtClean="0">
              <a:solidFill>
                <a:srgbClr val="C00000"/>
              </a:solidFill>
            </a:endParaRPr>
          </a:p>
          <a:p>
            <a:pPr marL="800100" lvl="1" indent="-342900" algn="just">
              <a:spcAft>
                <a:spcPts val="1000"/>
              </a:spcAft>
              <a:buFont typeface="Wingdings" panose="05000000000000000000" pitchFamily="2" charset="2"/>
              <a:buChar char="ü"/>
            </a:pPr>
            <a:r>
              <a:rPr lang="tr-TR" sz="2200" dirty="0" smtClean="0">
                <a:solidFill>
                  <a:srgbClr val="002060"/>
                </a:solidFill>
              </a:rPr>
              <a:t>Nüfusu </a:t>
            </a:r>
            <a:r>
              <a:rPr lang="tr-TR" sz="2200" dirty="0">
                <a:solidFill>
                  <a:srgbClr val="002060"/>
                </a:solidFill>
              </a:rPr>
              <a:t>1000'e kadar olan köylerde sekiz, nüfusu 1001'den 2000'e kadar olan köylerde on, nüfusu 2000'den fazla olan köylerde ise </a:t>
            </a:r>
            <a:r>
              <a:rPr lang="tr-TR" sz="2200" dirty="0" err="1">
                <a:solidFill>
                  <a:srgbClr val="002060"/>
                </a:solidFill>
              </a:rPr>
              <a:t>oniki</a:t>
            </a:r>
            <a:r>
              <a:rPr lang="tr-TR" sz="2200" dirty="0">
                <a:solidFill>
                  <a:srgbClr val="002060"/>
                </a:solidFill>
              </a:rPr>
              <a:t> üye seçilir.  </a:t>
            </a:r>
          </a:p>
          <a:p>
            <a:pPr marL="800100" lvl="1" indent="-342900" algn="just">
              <a:spcAft>
                <a:spcPts val="1000"/>
              </a:spcAft>
              <a:buFont typeface="Wingdings" panose="05000000000000000000" pitchFamily="2" charset="2"/>
              <a:buChar char="ü"/>
            </a:pPr>
            <a:r>
              <a:rPr lang="tr-TR" sz="2200" dirty="0">
                <a:solidFill>
                  <a:srgbClr val="C00000"/>
                </a:solidFill>
              </a:rPr>
              <a:t>Seçilecek üye sayısı ilçe seçim kurulu başkanınca belirlenir. Oyların tasnifi sonucunda en çok oy alanlardan başlanarak nüfusu 1000'e kadar olan köylerde ilk dört üye, nüfusu 1001'den 2000'e kadar olan köylerde ilk beş üye ve nüfusu 2000'den fazla olan köylerde ilk altı üye asıl, geri kalanlar ise yedek üye olur. </a:t>
            </a:r>
            <a:endParaRPr lang="tr-TR" sz="2200" dirty="0" smtClean="0">
              <a:solidFill>
                <a:srgbClr val="C00000"/>
              </a:solidFill>
            </a:endParaRPr>
          </a:p>
          <a:p>
            <a:pPr marL="342900" indent="-342900" algn="just">
              <a:spcAft>
                <a:spcPts val="1000"/>
              </a:spcAft>
              <a:buFont typeface="Wingdings" panose="05000000000000000000" pitchFamily="2" charset="2"/>
              <a:buChar char="Ø"/>
            </a:pPr>
            <a:r>
              <a:rPr lang="tr-TR" sz="2200" dirty="0" smtClean="0">
                <a:solidFill>
                  <a:srgbClr val="002060"/>
                </a:solidFill>
              </a:rPr>
              <a:t> </a:t>
            </a:r>
            <a:r>
              <a:rPr lang="tr-TR" sz="2200" dirty="0">
                <a:solidFill>
                  <a:srgbClr val="002060"/>
                </a:solidFill>
              </a:rPr>
              <a:t>Mahalle ihtiyar heyetine sekiz üye seçilir. Oyların tasnifi sonucunda en çok oy alan dört  üye asıl, geri kalanlar ise yedek üye olur. </a:t>
            </a:r>
          </a:p>
        </p:txBody>
      </p:sp>
    </p:spTree>
    <p:extLst>
      <p:ext uri="{BB962C8B-B14F-4D97-AF65-F5344CB8AC3E}">
        <p14:creationId xmlns:p14="http://schemas.microsoft.com/office/powerpoint/2010/main" val="178209305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310151"/>
            <a:ext cx="6696744" cy="584775"/>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3200" b="1" dirty="0" smtClean="0">
                <a:solidFill>
                  <a:srgbClr val="000099"/>
                </a:solidFill>
                <a:latin typeface="+mn-lt"/>
                <a:ea typeface="MS PGothic" panose="020B0600070205080204" pitchFamily="34" charset="-128"/>
              </a:rPr>
              <a:t>KÖY ve MAHALLE KURULUŞU</a:t>
            </a:r>
            <a:endParaRPr lang="tr-TR" altLang="tr-TR" sz="32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928484" cy="5170646"/>
          </a:xfrm>
          <a:prstGeom prst="rect">
            <a:avLst/>
          </a:prstGeom>
        </p:spPr>
        <p:txBody>
          <a:bodyPr wrap="square">
            <a:spAutoFit/>
          </a:bodyPr>
          <a:lstStyle/>
          <a:p>
            <a:pPr marL="342900" indent="-342900" algn="just">
              <a:buFont typeface="Wingdings" panose="05000000000000000000" pitchFamily="2" charset="2"/>
              <a:buChar char="Ø"/>
            </a:pPr>
            <a:r>
              <a:rPr lang="tr-TR" sz="2200" u="sng" dirty="0" smtClean="0">
                <a:solidFill>
                  <a:srgbClr val="C00000"/>
                </a:solidFill>
              </a:rPr>
              <a:t>Köy Muhtarlığı: </a:t>
            </a:r>
            <a:r>
              <a:rPr lang="tr-TR" sz="2200" b="1" dirty="0" smtClean="0">
                <a:solidFill>
                  <a:srgbClr val="C00000"/>
                </a:solidFill>
              </a:rPr>
              <a:t>5442</a:t>
            </a:r>
            <a:r>
              <a:rPr lang="tr-TR" sz="2200" dirty="0" smtClean="0">
                <a:solidFill>
                  <a:srgbClr val="C00000"/>
                </a:solidFill>
              </a:rPr>
              <a:t> sayılı İl İdare Kanunu gereğince; </a:t>
            </a:r>
          </a:p>
          <a:p>
            <a:pPr marL="800100" lvl="1" indent="-342900" algn="just">
              <a:buFont typeface="Wingdings" pitchFamily="2" charset="2"/>
              <a:buChar char="ü"/>
            </a:pPr>
            <a:r>
              <a:rPr lang="tr-TR" sz="2200" dirty="0" smtClean="0">
                <a:solidFill>
                  <a:srgbClr val="002060"/>
                </a:solidFill>
              </a:rPr>
              <a:t>Köy kurulması,</a:t>
            </a:r>
          </a:p>
          <a:p>
            <a:pPr marL="800100" lvl="1" indent="-342900" algn="just">
              <a:buFont typeface="Wingdings" pitchFamily="2" charset="2"/>
              <a:buChar char="ü"/>
            </a:pPr>
            <a:r>
              <a:rPr lang="tr-TR" sz="2200" dirty="0" smtClean="0">
                <a:solidFill>
                  <a:srgbClr val="C00000"/>
                </a:solidFill>
              </a:rPr>
              <a:t>Köyün bir ilçeden başka bir ilçeye bağlanması, </a:t>
            </a:r>
          </a:p>
          <a:p>
            <a:pPr marL="800100" lvl="1" indent="-342900" algn="just">
              <a:buFont typeface="Wingdings" pitchFamily="2" charset="2"/>
              <a:buChar char="ü"/>
            </a:pPr>
            <a:r>
              <a:rPr lang="tr-TR" sz="2200" dirty="0" smtClean="0">
                <a:solidFill>
                  <a:srgbClr val="002060"/>
                </a:solidFill>
              </a:rPr>
              <a:t>Köy adının değiştirilmesi, </a:t>
            </a:r>
          </a:p>
          <a:p>
            <a:pPr marL="800100" lvl="1" indent="-342900" algn="just">
              <a:buFont typeface="Wingdings" pitchFamily="2" charset="2"/>
              <a:buChar char="ü"/>
            </a:pPr>
            <a:r>
              <a:rPr lang="tr-TR" sz="2200" dirty="0" smtClean="0">
                <a:solidFill>
                  <a:srgbClr val="C00000"/>
                </a:solidFill>
              </a:rPr>
              <a:t>Köylerin birleştirilmesi, </a:t>
            </a:r>
          </a:p>
          <a:p>
            <a:pPr lvl="1" algn="just"/>
            <a:r>
              <a:rPr lang="tr-TR" sz="2200" b="1" dirty="0" smtClean="0">
                <a:solidFill>
                  <a:srgbClr val="002060"/>
                </a:solidFill>
              </a:rPr>
              <a:t>valinin </a:t>
            </a:r>
            <a:r>
              <a:rPr lang="tr-TR" sz="2200" b="1" u="sng" dirty="0" smtClean="0">
                <a:solidFill>
                  <a:srgbClr val="002060"/>
                </a:solidFill>
              </a:rPr>
              <a:t>teklifi</a:t>
            </a:r>
            <a:r>
              <a:rPr lang="tr-TR" sz="2200" b="1" dirty="0" smtClean="0">
                <a:solidFill>
                  <a:srgbClr val="002060"/>
                </a:solidFill>
              </a:rPr>
              <a:t>, </a:t>
            </a:r>
            <a:r>
              <a:rPr lang="tr-TR" sz="2200" b="1" u="sng" dirty="0" smtClean="0">
                <a:solidFill>
                  <a:srgbClr val="002060"/>
                </a:solidFill>
              </a:rPr>
              <a:t>İçişleri Bakanının onayı</a:t>
            </a:r>
            <a:r>
              <a:rPr lang="tr-TR" sz="2200" b="1" dirty="0" smtClean="0">
                <a:solidFill>
                  <a:srgbClr val="002060"/>
                </a:solidFill>
              </a:rPr>
              <a:t> </a:t>
            </a:r>
            <a:r>
              <a:rPr lang="tr-TR" sz="2200" dirty="0" smtClean="0">
                <a:solidFill>
                  <a:srgbClr val="002060"/>
                </a:solidFill>
              </a:rPr>
              <a:t>ile gerçekleşmektedir.</a:t>
            </a:r>
          </a:p>
          <a:p>
            <a:pPr lvl="1" algn="just"/>
            <a:endParaRPr lang="tr-TR" sz="2200" dirty="0" smtClean="0">
              <a:solidFill>
                <a:srgbClr val="002060"/>
              </a:solidFill>
            </a:endParaRPr>
          </a:p>
          <a:p>
            <a:pPr marL="342900" indent="-342900" algn="just">
              <a:buFont typeface="Wingdings" panose="05000000000000000000" pitchFamily="2" charset="2"/>
              <a:buChar char="Ø"/>
            </a:pPr>
            <a:r>
              <a:rPr lang="tr-TR" sz="2200" u="sng" dirty="0" smtClean="0">
                <a:solidFill>
                  <a:srgbClr val="C00000"/>
                </a:solidFill>
              </a:rPr>
              <a:t>Mahalle Muhtarlığı </a:t>
            </a:r>
            <a:r>
              <a:rPr lang="tr-TR" sz="2200" dirty="0" smtClean="0">
                <a:solidFill>
                  <a:srgbClr val="C00000"/>
                </a:solidFill>
              </a:rPr>
              <a:t>: </a:t>
            </a:r>
            <a:r>
              <a:rPr lang="tr-TR" sz="2200" b="1" dirty="0" smtClean="0">
                <a:solidFill>
                  <a:srgbClr val="C00000"/>
                </a:solidFill>
              </a:rPr>
              <a:t>5393</a:t>
            </a:r>
            <a:r>
              <a:rPr lang="tr-TR" sz="2200" dirty="0" smtClean="0">
                <a:solidFill>
                  <a:srgbClr val="C00000"/>
                </a:solidFill>
              </a:rPr>
              <a:t> sayılı Belediye Kanunu gereğince; </a:t>
            </a:r>
          </a:p>
          <a:p>
            <a:pPr marL="800100" lvl="1" indent="-342900" algn="just">
              <a:buFont typeface="Wingdings" pitchFamily="2" charset="2"/>
              <a:buChar char="ü"/>
            </a:pPr>
            <a:r>
              <a:rPr lang="tr-TR" sz="2200" dirty="0" smtClean="0">
                <a:solidFill>
                  <a:srgbClr val="002060"/>
                </a:solidFill>
              </a:rPr>
              <a:t>Mahalle kurulması, </a:t>
            </a:r>
          </a:p>
          <a:p>
            <a:pPr marL="800100" lvl="1" indent="-342900" algn="just">
              <a:buFont typeface="Wingdings" pitchFamily="2" charset="2"/>
              <a:buChar char="ü"/>
            </a:pPr>
            <a:r>
              <a:rPr lang="tr-TR" sz="2200" dirty="0" smtClean="0">
                <a:solidFill>
                  <a:srgbClr val="C00000"/>
                </a:solidFill>
              </a:rPr>
              <a:t>Birleştirilmesi, </a:t>
            </a:r>
            <a:endParaRPr lang="tr-TR" sz="2200" dirty="0" smtClean="0">
              <a:solidFill>
                <a:srgbClr val="002060"/>
              </a:solidFill>
            </a:endParaRPr>
          </a:p>
          <a:p>
            <a:pPr marL="800100" lvl="1" indent="-342900" algn="just">
              <a:buFont typeface="Wingdings" pitchFamily="2" charset="2"/>
              <a:buChar char="ü"/>
            </a:pPr>
            <a:r>
              <a:rPr lang="tr-TR" sz="2200" dirty="0" smtClean="0">
                <a:solidFill>
                  <a:srgbClr val="002060"/>
                </a:solidFill>
              </a:rPr>
              <a:t>Mahalle adının değiştirilmesi,</a:t>
            </a:r>
          </a:p>
          <a:p>
            <a:pPr marL="800100" lvl="1" indent="-342900" algn="just">
              <a:buFont typeface="Wingdings" pitchFamily="2" charset="2"/>
              <a:buChar char="ü"/>
            </a:pPr>
            <a:r>
              <a:rPr lang="tr-TR" sz="2200" dirty="0" smtClean="0">
                <a:solidFill>
                  <a:srgbClr val="C00000"/>
                </a:solidFill>
              </a:rPr>
              <a:t>Sınırlarının tespiti veya değiştirilmesi, </a:t>
            </a:r>
          </a:p>
          <a:p>
            <a:pPr lvl="1" algn="just"/>
            <a:r>
              <a:rPr lang="tr-TR" sz="2200" b="1" dirty="0" smtClean="0">
                <a:solidFill>
                  <a:srgbClr val="002060"/>
                </a:solidFill>
              </a:rPr>
              <a:t>belediye meclisinin </a:t>
            </a:r>
            <a:r>
              <a:rPr lang="tr-TR" sz="2200" b="1" u="sng" dirty="0" smtClean="0">
                <a:solidFill>
                  <a:srgbClr val="002060"/>
                </a:solidFill>
              </a:rPr>
              <a:t>kararı</a:t>
            </a:r>
            <a:r>
              <a:rPr lang="tr-TR" sz="2200" b="1" dirty="0" smtClean="0">
                <a:solidFill>
                  <a:srgbClr val="002060"/>
                </a:solidFill>
              </a:rPr>
              <a:t> ve kaymakamın </a:t>
            </a:r>
            <a:r>
              <a:rPr lang="tr-TR" sz="2200" b="1" u="sng" dirty="0" smtClean="0">
                <a:solidFill>
                  <a:srgbClr val="002060"/>
                </a:solidFill>
              </a:rPr>
              <a:t>görüşü</a:t>
            </a:r>
            <a:r>
              <a:rPr lang="tr-TR" sz="2200" b="1" dirty="0" smtClean="0">
                <a:solidFill>
                  <a:srgbClr val="002060"/>
                </a:solidFill>
              </a:rPr>
              <a:t> üzerine </a:t>
            </a:r>
            <a:r>
              <a:rPr lang="tr-TR" sz="2200" b="1" u="sng" dirty="0" smtClean="0">
                <a:solidFill>
                  <a:srgbClr val="002060"/>
                </a:solidFill>
              </a:rPr>
              <a:t>valinin</a:t>
            </a:r>
            <a:r>
              <a:rPr lang="tr-TR" sz="2200" b="1" dirty="0" smtClean="0">
                <a:solidFill>
                  <a:srgbClr val="002060"/>
                </a:solidFill>
              </a:rPr>
              <a:t> </a:t>
            </a:r>
            <a:r>
              <a:rPr lang="tr-TR" sz="2200" b="1" u="sng" dirty="0" smtClean="0">
                <a:solidFill>
                  <a:srgbClr val="002060"/>
                </a:solidFill>
              </a:rPr>
              <a:t>onayı</a:t>
            </a:r>
            <a:r>
              <a:rPr lang="tr-TR" sz="2200" b="1" dirty="0" smtClean="0">
                <a:solidFill>
                  <a:srgbClr val="002060"/>
                </a:solidFill>
              </a:rPr>
              <a:t> ile olur. </a:t>
            </a:r>
            <a:r>
              <a:rPr lang="tr-TR" sz="2200" dirty="0" smtClean="0">
                <a:solidFill>
                  <a:srgbClr val="C00000"/>
                </a:solidFill>
              </a:rPr>
              <a:t>  </a:t>
            </a:r>
          </a:p>
          <a:p>
            <a:pPr lvl="1" algn="just"/>
            <a:endParaRPr lang="tr-TR" sz="2200" dirty="0">
              <a:solidFill>
                <a:srgbClr val="C00000"/>
              </a:solidFill>
            </a:endParaRPr>
          </a:p>
        </p:txBody>
      </p:sp>
    </p:spTree>
    <p:extLst>
      <p:ext uri="{BB962C8B-B14F-4D97-AF65-F5344CB8AC3E}">
        <p14:creationId xmlns:p14="http://schemas.microsoft.com/office/powerpoint/2010/main" val="4966357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623270" y="312238"/>
            <a:ext cx="6552728" cy="523220"/>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MUHTARLIK SEÇİMİ</a:t>
            </a:r>
            <a:endParaRPr lang="tr-TR" altLang="tr-TR" sz="28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928484" cy="3816429"/>
          </a:xfrm>
          <a:prstGeom prst="rect">
            <a:avLst/>
          </a:prstGeom>
        </p:spPr>
        <p:txBody>
          <a:bodyPr wrap="square">
            <a:spAutoFit/>
          </a:bodyPr>
          <a:lstStyle/>
          <a:p>
            <a:pPr marL="342900" indent="-342900" algn="just">
              <a:buFont typeface="Wingdings" pitchFamily="2" charset="2"/>
              <a:buChar char="Ø"/>
            </a:pPr>
            <a:endParaRPr lang="tr-TR" sz="2200" dirty="0" smtClean="0">
              <a:solidFill>
                <a:srgbClr val="C00000"/>
              </a:solidFill>
            </a:endParaRPr>
          </a:p>
          <a:p>
            <a:pPr marL="342900" indent="-342900" algn="just">
              <a:buFont typeface="Wingdings" pitchFamily="2" charset="2"/>
              <a:buChar char="Ø"/>
            </a:pPr>
            <a:r>
              <a:rPr lang="tr-TR" sz="2200" dirty="0" smtClean="0">
                <a:solidFill>
                  <a:srgbClr val="C00000"/>
                </a:solidFill>
              </a:rPr>
              <a:t>Köy </a:t>
            </a:r>
            <a:r>
              <a:rPr lang="tr-TR" sz="2200" dirty="0">
                <a:solidFill>
                  <a:srgbClr val="C00000"/>
                </a:solidFill>
              </a:rPr>
              <a:t>muhtarlığı ve köy ihtiyar meclisi üyeliği, mahalle muhtarlığı ve mahalle ihtiyar heyeti üyeliği seçimlerinde </a:t>
            </a:r>
            <a:r>
              <a:rPr lang="tr-TR" sz="2200" b="1" dirty="0">
                <a:solidFill>
                  <a:srgbClr val="C00000"/>
                </a:solidFill>
              </a:rPr>
              <a:t>adaylık usulü yoktur.  </a:t>
            </a:r>
          </a:p>
          <a:p>
            <a:pPr marL="342900" indent="-342900" algn="just">
              <a:buFont typeface="Wingdings" pitchFamily="2" charset="2"/>
              <a:buChar char="Ø"/>
            </a:pPr>
            <a:endParaRPr lang="tr-TR" sz="2200" dirty="0">
              <a:solidFill>
                <a:srgbClr val="002060"/>
              </a:solidFill>
            </a:endParaRPr>
          </a:p>
          <a:p>
            <a:pPr marL="342900" indent="-342900" algn="just">
              <a:buFont typeface="Wingdings" pitchFamily="2" charset="2"/>
              <a:buChar char="Ø"/>
            </a:pPr>
            <a:r>
              <a:rPr lang="tr-TR" sz="2200" dirty="0" smtClean="0">
                <a:solidFill>
                  <a:srgbClr val="002060"/>
                </a:solidFill>
              </a:rPr>
              <a:t>Muhtar, </a:t>
            </a:r>
            <a:r>
              <a:rPr lang="tr-TR" sz="2200" dirty="0">
                <a:solidFill>
                  <a:srgbClr val="002060"/>
                </a:solidFill>
              </a:rPr>
              <a:t>ihtiyar meclisi ve ihtiyar heyeti üyesi seçilme </a:t>
            </a:r>
            <a:r>
              <a:rPr lang="tr-TR" sz="2200" dirty="0" smtClean="0">
                <a:solidFill>
                  <a:srgbClr val="002060"/>
                </a:solidFill>
              </a:rPr>
              <a:t>yeterliliği;</a:t>
            </a:r>
          </a:p>
          <a:p>
            <a:pPr marL="800100" lvl="1" indent="-342900" algn="just">
              <a:buFont typeface="Wingdings" pitchFamily="2" charset="2"/>
              <a:buChar char="ü"/>
            </a:pPr>
            <a:r>
              <a:rPr lang="tr-TR" sz="2200" dirty="0" smtClean="0">
                <a:solidFill>
                  <a:srgbClr val="C00000"/>
                </a:solidFill>
              </a:rPr>
              <a:t>T.C. Vatandaşı olmak,</a:t>
            </a:r>
          </a:p>
          <a:p>
            <a:pPr marL="800100" lvl="1" indent="-342900" algn="just">
              <a:buFont typeface="Wingdings" pitchFamily="2" charset="2"/>
              <a:buChar char="ü"/>
            </a:pPr>
            <a:r>
              <a:rPr lang="tr-TR" sz="2200" dirty="0" smtClean="0">
                <a:solidFill>
                  <a:srgbClr val="002060"/>
                </a:solidFill>
              </a:rPr>
              <a:t>En </a:t>
            </a:r>
            <a:r>
              <a:rPr lang="tr-TR" sz="2200" dirty="0">
                <a:solidFill>
                  <a:srgbClr val="002060"/>
                </a:solidFill>
              </a:rPr>
              <a:t>az altı aydan beri o mahalle veya köyde </a:t>
            </a:r>
            <a:r>
              <a:rPr lang="tr-TR" sz="2200" dirty="0" smtClean="0">
                <a:solidFill>
                  <a:srgbClr val="002060"/>
                </a:solidFill>
              </a:rPr>
              <a:t>oturmak,</a:t>
            </a:r>
          </a:p>
          <a:p>
            <a:pPr marL="800100" lvl="1" indent="-342900" algn="just">
              <a:buFont typeface="Wingdings" pitchFamily="2" charset="2"/>
              <a:buChar char="ü"/>
            </a:pPr>
            <a:r>
              <a:rPr lang="tr-TR" sz="2200" dirty="0" smtClean="0">
                <a:solidFill>
                  <a:srgbClr val="C00000"/>
                </a:solidFill>
              </a:rPr>
              <a:t>İlkokul mezunu (okur-yazar) olmak,</a:t>
            </a:r>
          </a:p>
          <a:p>
            <a:pPr marL="800100" lvl="1" indent="-342900" algn="just">
              <a:buFont typeface="Wingdings" pitchFamily="2" charset="2"/>
              <a:buChar char="ü"/>
            </a:pPr>
            <a:r>
              <a:rPr lang="tr-TR" sz="2200" dirty="0" smtClean="0">
                <a:solidFill>
                  <a:srgbClr val="002060"/>
                </a:solidFill>
              </a:rPr>
              <a:t>Askerliğini yapmış olmak,</a:t>
            </a:r>
          </a:p>
          <a:p>
            <a:pPr marL="800100" lvl="1" indent="-342900" algn="just">
              <a:buFont typeface="Wingdings" pitchFamily="2" charset="2"/>
              <a:buChar char="ü"/>
            </a:pPr>
            <a:r>
              <a:rPr lang="tr-TR" sz="2200" dirty="0" smtClean="0">
                <a:solidFill>
                  <a:srgbClr val="C00000"/>
                </a:solidFill>
              </a:rPr>
              <a:t>Kısıtlı olmamak,</a:t>
            </a:r>
          </a:p>
          <a:p>
            <a:pPr marL="800100" lvl="1" indent="-342900" algn="just">
              <a:buFont typeface="Wingdings" pitchFamily="2" charset="2"/>
              <a:buChar char="ü"/>
            </a:pPr>
            <a:r>
              <a:rPr lang="tr-TR" sz="2200" dirty="0" smtClean="0">
                <a:solidFill>
                  <a:srgbClr val="002060"/>
                </a:solidFill>
              </a:rPr>
              <a:t>Belli cezalardan hüküm giymemiş olmak. </a:t>
            </a:r>
          </a:p>
        </p:txBody>
      </p:sp>
    </p:spTree>
    <p:extLst>
      <p:ext uri="{BB962C8B-B14F-4D97-AF65-F5344CB8AC3E}">
        <p14:creationId xmlns:p14="http://schemas.microsoft.com/office/powerpoint/2010/main" val="364486476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116632"/>
            <a:ext cx="6696744" cy="954107"/>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MUHTARLARIN YETKİ,GÖREV VE SORUMLULUKLARI</a:t>
            </a:r>
            <a:endParaRPr lang="tr-TR" altLang="tr-TR" sz="28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8856476" cy="4862870"/>
          </a:xfrm>
          <a:prstGeom prst="rect">
            <a:avLst/>
          </a:prstGeom>
        </p:spPr>
        <p:txBody>
          <a:bodyPr wrap="square">
            <a:spAutoFit/>
          </a:bodyPr>
          <a:lstStyle/>
          <a:p>
            <a:pPr marL="342900" lvl="0" indent="-342900" algn="just">
              <a:buFont typeface="Wingdings" pitchFamily="2" charset="2"/>
              <a:buChar char="Ø"/>
            </a:pPr>
            <a:r>
              <a:rPr lang="tr-TR" sz="2200" dirty="0" smtClean="0">
                <a:solidFill>
                  <a:srgbClr val="C00000"/>
                </a:solidFill>
              </a:rPr>
              <a:t>Yürürlükte olan 51 adet Kanun</a:t>
            </a:r>
            <a:r>
              <a:rPr lang="tr-TR" sz="2200" dirty="0">
                <a:solidFill>
                  <a:srgbClr val="C00000"/>
                </a:solidFill>
              </a:rPr>
              <a:t>, KHK, Tüzük Ve Yönetmelikte muhtarlara görev ve </a:t>
            </a:r>
            <a:r>
              <a:rPr lang="tr-TR" sz="2200" dirty="0" smtClean="0">
                <a:solidFill>
                  <a:srgbClr val="C00000"/>
                </a:solidFill>
              </a:rPr>
              <a:t>yetki verilmiştir.</a:t>
            </a:r>
            <a:endParaRPr lang="tr-TR" sz="2200" dirty="0" smtClean="0">
              <a:solidFill>
                <a:srgbClr val="002060"/>
              </a:solidFill>
            </a:endParaRPr>
          </a:p>
          <a:p>
            <a:pPr marL="800100" lvl="1" indent="-342900" algn="just">
              <a:buFont typeface="Wingdings" panose="05000000000000000000" pitchFamily="2" charset="2"/>
              <a:buChar char="ü"/>
            </a:pPr>
            <a:r>
              <a:rPr lang="tr-TR" sz="2200" dirty="0" smtClean="0">
                <a:solidFill>
                  <a:srgbClr val="002060"/>
                </a:solidFill>
              </a:rPr>
              <a:t>28 </a:t>
            </a:r>
            <a:r>
              <a:rPr lang="tr-TR" sz="2200" dirty="0">
                <a:solidFill>
                  <a:srgbClr val="002060"/>
                </a:solidFill>
              </a:rPr>
              <a:t>adedinde hem köy muhtarlığına hem de mahalle muhtarlığına yetki ve görev </a:t>
            </a:r>
            <a:r>
              <a:rPr lang="tr-TR" sz="2200" dirty="0" smtClean="0">
                <a:solidFill>
                  <a:srgbClr val="002060"/>
                </a:solidFill>
              </a:rPr>
              <a:t>verilmiştir. </a:t>
            </a:r>
          </a:p>
          <a:p>
            <a:pPr marL="800100" lvl="1" indent="-342900" algn="just">
              <a:buFont typeface="Wingdings" panose="05000000000000000000" pitchFamily="2" charset="2"/>
              <a:buChar char="ü"/>
            </a:pPr>
            <a:r>
              <a:rPr lang="tr-TR" sz="2200" dirty="0" smtClean="0">
                <a:solidFill>
                  <a:srgbClr val="C00000"/>
                </a:solidFill>
              </a:rPr>
              <a:t>21 </a:t>
            </a:r>
            <a:r>
              <a:rPr lang="tr-TR" sz="2200" dirty="0">
                <a:solidFill>
                  <a:srgbClr val="C00000"/>
                </a:solidFill>
              </a:rPr>
              <a:t>adedinde </a:t>
            </a:r>
            <a:r>
              <a:rPr lang="tr-TR" sz="2200" dirty="0" smtClean="0">
                <a:solidFill>
                  <a:srgbClr val="C00000"/>
                </a:solidFill>
              </a:rPr>
              <a:t>sadece köy muhtarlarına </a:t>
            </a:r>
            <a:r>
              <a:rPr lang="tr-TR" sz="2200" dirty="0">
                <a:solidFill>
                  <a:srgbClr val="C00000"/>
                </a:solidFill>
              </a:rPr>
              <a:t>yetki ve görev verilmiştir. </a:t>
            </a:r>
            <a:r>
              <a:rPr lang="tr-TR" sz="2200" dirty="0" smtClean="0">
                <a:solidFill>
                  <a:srgbClr val="C00000"/>
                </a:solidFill>
              </a:rPr>
              <a:t> </a:t>
            </a:r>
          </a:p>
          <a:p>
            <a:pPr marL="800100" lvl="1" indent="-342900" algn="just">
              <a:buFont typeface="Wingdings" panose="05000000000000000000" pitchFamily="2" charset="2"/>
              <a:buChar char="ü"/>
            </a:pPr>
            <a:r>
              <a:rPr lang="tr-TR" sz="2200" dirty="0" smtClean="0">
                <a:solidFill>
                  <a:srgbClr val="002060"/>
                </a:solidFill>
              </a:rPr>
              <a:t>2 </a:t>
            </a:r>
            <a:r>
              <a:rPr lang="tr-TR" sz="2200" dirty="0">
                <a:solidFill>
                  <a:srgbClr val="002060"/>
                </a:solidFill>
              </a:rPr>
              <a:t>adedinde </a:t>
            </a:r>
            <a:r>
              <a:rPr lang="tr-TR" sz="2200" dirty="0" smtClean="0">
                <a:solidFill>
                  <a:srgbClr val="002060"/>
                </a:solidFill>
              </a:rPr>
              <a:t>(</a:t>
            </a:r>
            <a:r>
              <a:rPr lang="tr-TR" sz="2200" dirty="0">
                <a:solidFill>
                  <a:srgbClr val="002060"/>
                </a:solidFill>
              </a:rPr>
              <a:t>5393 ve 4541 sayılı yasa) </a:t>
            </a:r>
            <a:r>
              <a:rPr lang="tr-TR" sz="2200" dirty="0" smtClean="0">
                <a:solidFill>
                  <a:srgbClr val="002060"/>
                </a:solidFill>
              </a:rPr>
              <a:t>ise </a:t>
            </a:r>
            <a:r>
              <a:rPr lang="tr-TR" sz="2200" dirty="0">
                <a:solidFill>
                  <a:srgbClr val="002060"/>
                </a:solidFill>
              </a:rPr>
              <a:t>yalnızca mahalle </a:t>
            </a:r>
            <a:r>
              <a:rPr lang="tr-TR" sz="2200" dirty="0" smtClean="0">
                <a:solidFill>
                  <a:srgbClr val="002060"/>
                </a:solidFill>
              </a:rPr>
              <a:t>muhtarlığına </a:t>
            </a:r>
            <a:r>
              <a:rPr lang="tr-TR" sz="2200" dirty="0">
                <a:solidFill>
                  <a:srgbClr val="002060"/>
                </a:solidFill>
              </a:rPr>
              <a:t>yetki ve görev verilmiştir. </a:t>
            </a:r>
          </a:p>
          <a:p>
            <a:pPr lvl="0" algn="just"/>
            <a:endParaRPr lang="tr-TR" sz="2200" dirty="0">
              <a:solidFill>
                <a:srgbClr val="C00000"/>
              </a:solidFill>
            </a:endParaRPr>
          </a:p>
          <a:p>
            <a:pPr marL="342900" indent="-342900" algn="just">
              <a:buFont typeface="Wingdings" pitchFamily="2" charset="2"/>
              <a:buChar char="Ø"/>
            </a:pPr>
            <a:r>
              <a:rPr lang="tr-TR" sz="2200" dirty="0" smtClean="0">
                <a:solidFill>
                  <a:srgbClr val="C00000"/>
                </a:solidFill>
              </a:rPr>
              <a:t>Mevzuattaki </a:t>
            </a:r>
            <a:r>
              <a:rPr lang="tr-TR" sz="2200" dirty="0">
                <a:solidFill>
                  <a:srgbClr val="C00000"/>
                </a:solidFill>
              </a:rPr>
              <a:t>görev ve yetki dağılımında köy muhtarlarına yönelik daha yoğun bir dağılım olmakla birlikte genellikle hem köy muhtarlarına hem mahalle muhtarlarına aynı anda verilen yetki ve görevlerin olduğu gibi yalnızca köy muhtarlarına ve yalnızca mahalle muhtarlarına verilen </a:t>
            </a:r>
            <a:r>
              <a:rPr lang="tr-TR" sz="2200" dirty="0" smtClean="0">
                <a:solidFill>
                  <a:srgbClr val="C00000"/>
                </a:solidFill>
              </a:rPr>
              <a:t>görevler vardır.</a:t>
            </a:r>
          </a:p>
          <a:p>
            <a:pPr algn="just"/>
            <a:endParaRPr lang="tr-TR" sz="2200" dirty="0">
              <a:solidFill>
                <a:srgbClr val="C00000"/>
              </a:solidFill>
            </a:endParaRPr>
          </a:p>
        </p:txBody>
      </p:sp>
    </p:spTree>
    <p:extLst>
      <p:ext uri="{BB962C8B-B14F-4D97-AF65-F5344CB8AC3E}">
        <p14:creationId xmlns:p14="http://schemas.microsoft.com/office/powerpoint/2010/main" val="61277846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p:cNvSpPr txBox="1">
            <a:spLocks noChangeArrowheads="1"/>
          </p:cNvSpPr>
          <p:nvPr/>
        </p:nvSpPr>
        <p:spPr bwMode="auto">
          <a:xfrm>
            <a:off x="2447256" y="116631"/>
            <a:ext cx="6696744" cy="954107"/>
          </a:xfrm>
          <a:prstGeom prst="rect">
            <a:avLst/>
          </a:prstGeom>
          <a:noFill/>
          <a:ln>
            <a:noFill/>
          </a:ln>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a:spcBef>
                <a:spcPct val="0"/>
              </a:spcBef>
              <a:buNone/>
            </a:pPr>
            <a:r>
              <a:rPr lang="tr-TR" altLang="tr-TR" sz="2800" b="1" dirty="0" smtClean="0">
                <a:solidFill>
                  <a:srgbClr val="000099"/>
                </a:solidFill>
                <a:latin typeface="+mn-lt"/>
                <a:ea typeface="MS PGothic" panose="020B0600070205080204" pitchFamily="34" charset="-128"/>
              </a:rPr>
              <a:t>KÖY VE MAHALLE MUHTARLIKLARININ FARKLILIKLARI</a:t>
            </a:r>
            <a:endParaRPr lang="tr-TR" altLang="tr-TR" sz="2800" b="1" dirty="0">
              <a:solidFill>
                <a:srgbClr val="000099"/>
              </a:solidFill>
              <a:latin typeface="+mn-lt"/>
              <a:ea typeface="MS PGothic" panose="020B0600070205080204" pitchFamily="34" charset="-128"/>
            </a:endParaRPr>
          </a:p>
        </p:txBody>
      </p:sp>
      <p:sp>
        <p:nvSpPr>
          <p:cNvPr id="2" name="Dikdörtgen 1"/>
          <p:cNvSpPr/>
          <p:nvPr/>
        </p:nvSpPr>
        <p:spPr>
          <a:xfrm>
            <a:off x="108012" y="1268760"/>
            <a:ext cx="9144000" cy="5170646"/>
          </a:xfrm>
          <a:prstGeom prst="rect">
            <a:avLst/>
          </a:prstGeom>
        </p:spPr>
        <p:txBody>
          <a:bodyPr wrap="square">
            <a:spAutoFit/>
          </a:bodyPr>
          <a:lstStyle/>
          <a:p>
            <a:pPr marL="342900" lvl="0" indent="-342900" algn="just">
              <a:buFont typeface="Wingdings" panose="05000000000000000000" pitchFamily="2" charset="2"/>
              <a:buChar char="Ø"/>
            </a:pPr>
            <a:r>
              <a:rPr lang="tr-TR" sz="2200" u="sng" dirty="0" smtClean="0">
                <a:solidFill>
                  <a:srgbClr val="C00000"/>
                </a:solidFill>
              </a:rPr>
              <a:t>Köy muhtarlığı:</a:t>
            </a:r>
          </a:p>
          <a:p>
            <a:pPr marL="800100" lvl="1" indent="-342900" algn="just">
              <a:buFont typeface="Wingdings" panose="05000000000000000000" pitchFamily="2" charset="2"/>
              <a:buChar char="ü"/>
            </a:pPr>
            <a:r>
              <a:rPr lang="tr-TR" sz="2200" dirty="0" smtClean="0">
                <a:solidFill>
                  <a:srgbClr val="002060"/>
                </a:solidFill>
              </a:rPr>
              <a:t>Anayasal bir mahalli idare birimi olup tüzel kişiliğe sahiptir.</a:t>
            </a:r>
          </a:p>
          <a:p>
            <a:pPr marL="800100" lvl="1" indent="-342900" algn="just">
              <a:buFont typeface="Wingdings" panose="05000000000000000000" pitchFamily="2" charset="2"/>
              <a:buChar char="ü"/>
            </a:pPr>
            <a:r>
              <a:rPr lang="tr-TR" sz="2200" dirty="0" smtClean="0">
                <a:solidFill>
                  <a:srgbClr val="C00000"/>
                </a:solidFill>
              </a:rPr>
              <a:t>Muhtar, köy derneği ve ihtiyar meclisi olarak üç organı mevcuttur.</a:t>
            </a:r>
          </a:p>
          <a:p>
            <a:pPr marL="800100" lvl="1" indent="-342900" algn="just">
              <a:buFont typeface="Wingdings" panose="05000000000000000000" pitchFamily="2" charset="2"/>
              <a:buChar char="ü"/>
            </a:pPr>
            <a:r>
              <a:rPr lang="tr-TR" sz="2200" dirty="0" smtClean="0">
                <a:solidFill>
                  <a:srgbClr val="002060"/>
                </a:solidFill>
              </a:rPr>
              <a:t>Özel bütçeye sahip olup her türlü taşınır ve taşınmaz sahibi olabilir.</a:t>
            </a:r>
          </a:p>
          <a:p>
            <a:pPr marL="800100" lvl="1" indent="-342900" algn="just">
              <a:buFont typeface="Wingdings" panose="05000000000000000000" pitchFamily="2" charset="2"/>
              <a:buChar char="ü"/>
            </a:pPr>
            <a:r>
              <a:rPr lang="tr-TR" sz="2200" dirty="0" smtClean="0">
                <a:solidFill>
                  <a:srgbClr val="C00000"/>
                </a:solidFill>
              </a:rPr>
              <a:t>Köyler belediye sınırları dışında kurulmaktadır.</a:t>
            </a:r>
          </a:p>
          <a:p>
            <a:pPr marL="1257300" lvl="2" indent="-342900" algn="just">
              <a:buFont typeface="Arial" pitchFamily="34" charset="0"/>
              <a:buChar char="•"/>
            </a:pPr>
            <a:r>
              <a:rPr lang="tr-TR" sz="2200" dirty="0" smtClean="0">
                <a:solidFill>
                  <a:srgbClr val="002060"/>
                </a:solidFill>
              </a:rPr>
              <a:t>Alt yapı hizmetleri genellikle il özel idareleri tarafından yürütülmektedir. </a:t>
            </a:r>
          </a:p>
          <a:p>
            <a:pPr lvl="1" algn="just"/>
            <a:endParaRPr lang="tr-TR" sz="2200" dirty="0" smtClean="0">
              <a:solidFill>
                <a:srgbClr val="002060"/>
              </a:solidFill>
            </a:endParaRPr>
          </a:p>
          <a:p>
            <a:pPr marL="342900" lvl="0" indent="-342900" algn="just">
              <a:buFont typeface="Wingdings" panose="05000000000000000000" pitchFamily="2" charset="2"/>
              <a:buChar char="Ø"/>
            </a:pPr>
            <a:r>
              <a:rPr lang="tr-TR" sz="2200" u="sng" dirty="0" smtClean="0">
                <a:solidFill>
                  <a:srgbClr val="C00000"/>
                </a:solidFill>
              </a:rPr>
              <a:t>Mahalle muhtarlığı:</a:t>
            </a:r>
          </a:p>
          <a:p>
            <a:pPr marL="800100" lvl="1" indent="-342900" algn="just">
              <a:buFont typeface="Wingdings" panose="05000000000000000000" pitchFamily="2" charset="2"/>
              <a:buChar char="ü"/>
            </a:pPr>
            <a:r>
              <a:rPr lang="tr-TR" sz="2200" dirty="0" smtClean="0">
                <a:solidFill>
                  <a:srgbClr val="002060"/>
                </a:solidFill>
              </a:rPr>
              <a:t>Mahalli </a:t>
            </a:r>
            <a:r>
              <a:rPr lang="tr-TR" sz="2200" dirty="0">
                <a:solidFill>
                  <a:srgbClr val="002060"/>
                </a:solidFill>
              </a:rPr>
              <a:t>idare </a:t>
            </a:r>
            <a:r>
              <a:rPr lang="tr-TR" sz="2200" dirty="0" smtClean="0">
                <a:solidFill>
                  <a:srgbClr val="002060"/>
                </a:solidFill>
              </a:rPr>
              <a:t>birimi olarak sayılmamış olup </a:t>
            </a:r>
            <a:r>
              <a:rPr lang="tr-TR" sz="2200" dirty="0">
                <a:solidFill>
                  <a:srgbClr val="002060"/>
                </a:solidFill>
              </a:rPr>
              <a:t>tüzel kişiliğe </a:t>
            </a:r>
            <a:r>
              <a:rPr lang="tr-TR" sz="2200" dirty="0" smtClean="0">
                <a:solidFill>
                  <a:srgbClr val="002060"/>
                </a:solidFill>
              </a:rPr>
              <a:t>sahip değildir.</a:t>
            </a:r>
            <a:endParaRPr lang="tr-TR" sz="2200" dirty="0">
              <a:solidFill>
                <a:srgbClr val="002060"/>
              </a:solidFill>
            </a:endParaRPr>
          </a:p>
          <a:p>
            <a:pPr marL="800100" lvl="1" indent="-342900" algn="just">
              <a:buFont typeface="Wingdings" panose="05000000000000000000" pitchFamily="2" charset="2"/>
              <a:buChar char="ü"/>
            </a:pPr>
            <a:r>
              <a:rPr lang="tr-TR" sz="2200" dirty="0">
                <a:solidFill>
                  <a:srgbClr val="C00000"/>
                </a:solidFill>
              </a:rPr>
              <a:t>Muhtar </a:t>
            </a:r>
            <a:r>
              <a:rPr lang="tr-TR" sz="2200" dirty="0" smtClean="0">
                <a:solidFill>
                  <a:srgbClr val="C00000"/>
                </a:solidFill>
              </a:rPr>
              <a:t> </a:t>
            </a:r>
            <a:r>
              <a:rPr lang="tr-TR" sz="2200" dirty="0">
                <a:solidFill>
                  <a:srgbClr val="C00000"/>
                </a:solidFill>
              </a:rPr>
              <a:t>ve </a:t>
            </a:r>
            <a:r>
              <a:rPr lang="tr-TR" sz="2200" dirty="0" smtClean="0">
                <a:solidFill>
                  <a:srgbClr val="C00000"/>
                </a:solidFill>
              </a:rPr>
              <a:t>mahalle </a:t>
            </a:r>
            <a:r>
              <a:rPr lang="tr-TR" sz="2200" dirty="0">
                <a:solidFill>
                  <a:srgbClr val="C00000"/>
                </a:solidFill>
              </a:rPr>
              <a:t>heyeti olarak </a:t>
            </a:r>
            <a:r>
              <a:rPr lang="tr-TR" sz="2200" dirty="0" smtClean="0">
                <a:solidFill>
                  <a:srgbClr val="C00000"/>
                </a:solidFill>
              </a:rPr>
              <a:t>iki organı mevcuttur</a:t>
            </a:r>
            <a:r>
              <a:rPr lang="tr-TR" sz="2200" dirty="0">
                <a:solidFill>
                  <a:srgbClr val="C00000"/>
                </a:solidFill>
              </a:rPr>
              <a:t>.</a:t>
            </a:r>
          </a:p>
          <a:p>
            <a:pPr marL="800100" lvl="1" indent="-342900" algn="just">
              <a:buFont typeface="Wingdings" panose="05000000000000000000" pitchFamily="2" charset="2"/>
              <a:buChar char="ü"/>
            </a:pPr>
            <a:r>
              <a:rPr lang="tr-TR" sz="2200" dirty="0" smtClean="0">
                <a:solidFill>
                  <a:srgbClr val="002060"/>
                </a:solidFill>
              </a:rPr>
              <a:t>Bütçeleri yoktur.</a:t>
            </a:r>
            <a:endParaRPr lang="tr-TR" sz="2200" dirty="0" smtClean="0">
              <a:solidFill>
                <a:srgbClr val="C00000"/>
              </a:solidFill>
            </a:endParaRPr>
          </a:p>
          <a:p>
            <a:pPr marL="800100" lvl="1" indent="-342900" algn="just">
              <a:buFont typeface="Wingdings" panose="05000000000000000000" pitchFamily="2" charset="2"/>
              <a:buChar char="ü"/>
            </a:pPr>
            <a:r>
              <a:rPr lang="tr-TR" sz="2200" dirty="0" smtClean="0">
                <a:solidFill>
                  <a:srgbClr val="C00000"/>
                </a:solidFill>
              </a:rPr>
              <a:t>Mahalleler belediye sınırları içerisinde kurulmaktadır. </a:t>
            </a:r>
          </a:p>
          <a:p>
            <a:pPr marL="1257300" lvl="2" indent="-342900" algn="just">
              <a:buFont typeface="Arial" pitchFamily="34" charset="0"/>
              <a:buChar char="•"/>
            </a:pPr>
            <a:r>
              <a:rPr lang="tr-TR" sz="2200" dirty="0">
                <a:solidFill>
                  <a:srgbClr val="002060"/>
                </a:solidFill>
              </a:rPr>
              <a:t>Alt yapı hizmetleri </a:t>
            </a:r>
            <a:r>
              <a:rPr lang="tr-TR" sz="2200" dirty="0" smtClean="0">
                <a:solidFill>
                  <a:srgbClr val="002060"/>
                </a:solidFill>
              </a:rPr>
              <a:t>belediyeler tarafından </a:t>
            </a:r>
            <a:r>
              <a:rPr lang="tr-TR" sz="2200" dirty="0">
                <a:solidFill>
                  <a:srgbClr val="002060"/>
                </a:solidFill>
              </a:rPr>
              <a:t>yürütülmektedir. </a:t>
            </a:r>
          </a:p>
          <a:p>
            <a:pPr marL="1257300" lvl="2" indent="-342900" algn="just">
              <a:buFont typeface="Arial" pitchFamily="34" charset="0"/>
              <a:buChar char="•"/>
            </a:pPr>
            <a:endParaRPr lang="tr-TR" sz="2200" dirty="0">
              <a:solidFill>
                <a:srgbClr val="002060"/>
              </a:solidFill>
            </a:endParaRPr>
          </a:p>
        </p:txBody>
      </p:sp>
    </p:spTree>
    <p:extLst>
      <p:ext uri="{BB962C8B-B14F-4D97-AF65-F5344CB8AC3E}">
        <p14:creationId xmlns:p14="http://schemas.microsoft.com/office/powerpoint/2010/main" val="170709734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Özel 5">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375623"/>
      </a:hlink>
      <a:folHlink>
        <a:srgbClr val="375623"/>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9831</TotalTime>
  <Words>1022</Words>
  <Application>Microsoft Office PowerPoint</Application>
  <PresentationFormat>Ekran Gösterisi (4:3)</PresentationFormat>
  <Paragraphs>166</Paragraphs>
  <Slides>19</Slides>
  <Notes>18</Notes>
  <HiddenSlides>2</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Yahya Can DURA</dc:creator>
  <cp:lastModifiedBy>a</cp:lastModifiedBy>
  <cp:revision>1415</cp:revision>
  <cp:lastPrinted>2016-09-24T17:46:49Z</cp:lastPrinted>
  <dcterms:created xsi:type="dcterms:W3CDTF">2014-09-24T13:00:37Z</dcterms:created>
  <dcterms:modified xsi:type="dcterms:W3CDTF">2022-04-18T05:23:04Z</dcterms:modified>
</cp:coreProperties>
</file>